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82" r:id="rId2"/>
    <p:sldId id="314" r:id="rId3"/>
    <p:sldId id="285" r:id="rId4"/>
    <p:sldId id="256" r:id="rId5"/>
    <p:sldId id="257" r:id="rId6"/>
    <p:sldId id="258" r:id="rId7"/>
    <p:sldId id="259" r:id="rId8"/>
    <p:sldId id="260" r:id="rId9"/>
    <p:sldId id="299" r:id="rId10"/>
    <p:sldId id="302" r:id="rId11"/>
    <p:sldId id="316" r:id="rId12"/>
    <p:sldId id="305" r:id="rId13"/>
    <p:sldId id="306" r:id="rId14"/>
    <p:sldId id="308" r:id="rId15"/>
    <p:sldId id="309" r:id="rId16"/>
    <p:sldId id="310" r:id="rId17"/>
    <p:sldId id="315" r:id="rId18"/>
    <p:sldId id="311" r:id="rId19"/>
    <p:sldId id="313" r:id="rId20"/>
    <p:sldId id="284" r:id="rId21"/>
    <p:sldId id="261" r:id="rId22"/>
    <p:sldId id="262" r:id="rId23"/>
    <p:sldId id="263" r:id="rId24"/>
    <p:sldId id="264" r:id="rId25"/>
    <p:sldId id="265" r:id="rId26"/>
    <p:sldId id="271" r:id="rId27"/>
    <p:sldId id="279" r:id="rId28"/>
    <p:sldId id="291" r:id="rId29"/>
    <p:sldId id="303" r:id="rId30"/>
    <p:sldId id="304" r:id="rId31"/>
    <p:sldId id="270" r:id="rId32"/>
    <p:sldId id="272" r:id="rId33"/>
    <p:sldId id="273" r:id="rId34"/>
    <p:sldId id="266" r:id="rId35"/>
    <p:sldId id="267" r:id="rId36"/>
    <p:sldId id="283" r:id="rId37"/>
    <p:sldId id="274" r:id="rId38"/>
    <p:sldId id="275" r:id="rId39"/>
    <p:sldId id="276" r:id="rId40"/>
    <p:sldId id="277" r:id="rId41"/>
    <p:sldId id="293" r:id="rId42"/>
    <p:sldId id="294" r:id="rId43"/>
    <p:sldId id="292" r:id="rId44"/>
    <p:sldId id="280" r:id="rId45"/>
    <p:sldId id="281" r:id="rId46"/>
    <p:sldId id="286" r:id="rId47"/>
    <p:sldId id="287" r:id="rId48"/>
    <p:sldId id="288" r:id="rId49"/>
    <p:sldId id="289" r:id="rId50"/>
    <p:sldId id="290"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ylor, Matt" initials="DM" lastIdx="12" clrIdx="0">
    <p:extLst>
      <p:ext uri="{19B8F6BF-5375-455C-9EA6-DF929625EA0E}">
        <p15:presenceInfo xmlns:p15="http://schemas.microsoft.com/office/powerpoint/2012/main" userId="S::mdaylor@middlebury.edu::10db79a0-60cd-465c-805f-5884c7027783" providerId="AD"/>
      </p:ext>
    </p:extLst>
  </p:cmAuthor>
  <p:cmAuthor id="2" name="Coburn, John P." initials="CJP" lastIdx="12" clrIdx="1">
    <p:extLst>
      <p:ext uri="{19B8F6BF-5375-455C-9EA6-DF929625EA0E}">
        <p15:presenceInfo xmlns:p15="http://schemas.microsoft.com/office/powerpoint/2012/main" userId="S::jcoburn@middlebury.edu::b4a4d9ec-15ec-43ba-a88e-a5d6974a3584" providerId="AD"/>
      </p:ext>
    </p:extLst>
  </p:cmAuthor>
  <p:cmAuthor id="3" name="Lamb, Kelley B." initials="LKB" lastIdx="2" clrIdx="2">
    <p:extLst>
      <p:ext uri="{19B8F6BF-5375-455C-9EA6-DF929625EA0E}">
        <p15:presenceInfo xmlns:p15="http://schemas.microsoft.com/office/powerpoint/2012/main" userId="S::klamb@middlebury.edu::4a883a46-8c89-4266-ba4e-56527f1754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98" autoAdjust="0"/>
    <p:restoredTop sz="94660"/>
  </p:normalViewPr>
  <p:slideViewPr>
    <p:cSldViewPr snapToGrid="0">
      <p:cViewPr varScale="1">
        <p:scale>
          <a:sx n="111" d="100"/>
          <a:sy n="111" d="100"/>
        </p:scale>
        <p:origin x="1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8FC6B4-1115-4E23-94C4-626BAF158A1D}" type="datetimeFigureOut">
              <a:rPr lang="en-US" smtClean="0"/>
              <a:t>4/30/2020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8BEC32B-9B0F-4B92-B77A-95737BBA6F8A}" type="slidenum">
              <a:rPr lang="en-US" smtClean="0"/>
              <a:t>‹#›</a:t>
            </a:fld>
            <a:endParaRPr lang="en-US" dirty="0"/>
          </a:p>
        </p:txBody>
      </p:sp>
    </p:spTree>
    <p:extLst>
      <p:ext uri="{BB962C8B-B14F-4D97-AF65-F5344CB8AC3E}">
        <p14:creationId xmlns:p14="http://schemas.microsoft.com/office/powerpoint/2010/main" val="2125988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F3CC9-FA73-4456-B614-AAAAB60018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6CCE9D-C38E-4CE3-98A2-044447E627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185993-F059-4B3C-8428-28DC467A0DD0}"/>
              </a:ext>
            </a:extLst>
          </p:cNvPr>
          <p:cNvSpPr>
            <a:spLocks noGrp="1"/>
          </p:cNvSpPr>
          <p:nvPr>
            <p:ph type="dt" sz="half" idx="10"/>
          </p:nvPr>
        </p:nvSpPr>
        <p:spPr/>
        <p:txBody>
          <a:bodyPr/>
          <a:lstStyle/>
          <a:p>
            <a:fld id="{D30F2C4E-BC5A-49AC-9B42-60D7FA7B9BDE}" type="datetime1">
              <a:rPr lang="en-US" smtClean="0"/>
              <a:t>4/30/2020</a:t>
            </a:fld>
            <a:endParaRPr lang="en-US" dirty="0"/>
          </a:p>
        </p:txBody>
      </p:sp>
      <p:sp>
        <p:nvSpPr>
          <p:cNvPr id="5" name="Footer Placeholder 4">
            <a:extLst>
              <a:ext uri="{FF2B5EF4-FFF2-40B4-BE49-F238E27FC236}">
                <a16:creationId xmlns:a16="http://schemas.microsoft.com/office/drawing/2014/main" id="{4EB98D09-F206-44F4-A00B-A4400BD674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CF2DA1-9184-45DE-AD94-DF344B8D37E0}"/>
              </a:ext>
            </a:extLst>
          </p:cNvPr>
          <p:cNvSpPr>
            <a:spLocks noGrp="1"/>
          </p:cNvSpPr>
          <p:nvPr>
            <p:ph type="sldNum" sz="quarter" idx="12"/>
          </p:nvPr>
        </p:nvSpPr>
        <p:spPr/>
        <p:txBody>
          <a:bodyPr/>
          <a:lstStyle/>
          <a:p>
            <a:fld id="{1D5A5A0C-8A71-4E68-92DD-7952DD2C3D87}" type="slidenum">
              <a:rPr lang="en-US" smtClean="0"/>
              <a:t>‹#›</a:t>
            </a:fld>
            <a:endParaRPr lang="en-US" dirty="0"/>
          </a:p>
        </p:txBody>
      </p:sp>
    </p:spTree>
    <p:extLst>
      <p:ext uri="{BB962C8B-B14F-4D97-AF65-F5344CB8AC3E}">
        <p14:creationId xmlns:p14="http://schemas.microsoft.com/office/powerpoint/2010/main" val="49647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9BA79-3001-45F1-9FD8-43CC3EC7F0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649372-986F-451B-ADEC-3AA45B3758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D8F65-B1A6-4C6E-9B50-3398121C174E}"/>
              </a:ext>
            </a:extLst>
          </p:cNvPr>
          <p:cNvSpPr>
            <a:spLocks noGrp="1"/>
          </p:cNvSpPr>
          <p:nvPr>
            <p:ph type="dt" sz="half" idx="10"/>
          </p:nvPr>
        </p:nvSpPr>
        <p:spPr/>
        <p:txBody>
          <a:bodyPr/>
          <a:lstStyle/>
          <a:p>
            <a:fld id="{F7BA653C-DCD3-4674-8B17-5E136A2B5E98}" type="datetime1">
              <a:rPr lang="en-US" smtClean="0"/>
              <a:t>4/30/2020</a:t>
            </a:fld>
            <a:endParaRPr lang="en-US" dirty="0"/>
          </a:p>
        </p:txBody>
      </p:sp>
      <p:sp>
        <p:nvSpPr>
          <p:cNvPr id="5" name="Footer Placeholder 4">
            <a:extLst>
              <a:ext uri="{FF2B5EF4-FFF2-40B4-BE49-F238E27FC236}">
                <a16:creationId xmlns:a16="http://schemas.microsoft.com/office/drawing/2014/main" id="{9717A40F-578F-45AB-869B-324AB9AEF1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C4EFE3-2CB9-4799-AA45-F52ADED85E3E}"/>
              </a:ext>
            </a:extLst>
          </p:cNvPr>
          <p:cNvSpPr>
            <a:spLocks noGrp="1"/>
          </p:cNvSpPr>
          <p:nvPr>
            <p:ph type="sldNum" sz="quarter" idx="12"/>
          </p:nvPr>
        </p:nvSpPr>
        <p:spPr/>
        <p:txBody>
          <a:bodyPr/>
          <a:lstStyle/>
          <a:p>
            <a:fld id="{1D5A5A0C-8A71-4E68-92DD-7952DD2C3D87}" type="slidenum">
              <a:rPr lang="en-US" smtClean="0"/>
              <a:t>‹#›</a:t>
            </a:fld>
            <a:endParaRPr lang="en-US" dirty="0"/>
          </a:p>
        </p:txBody>
      </p:sp>
    </p:spTree>
    <p:extLst>
      <p:ext uri="{BB962C8B-B14F-4D97-AF65-F5344CB8AC3E}">
        <p14:creationId xmlns:p14="http://schemas.microsoft.com/office/powerpoint/2010/main" val="172113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F1D2EE-EDB8-42F4-87E6-8B42FB0204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4FCA52-A0F2-4C21-81B5-2E49771A4B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FDA2A-D6FE-485E-AF72-BB3649183B68}"/>
              </a:ext>
            </a:extLst>
          </p:cNvPr>
          <p:cNvSpPr>
            <a:spLocks noGrp="1"/>
          </p:cNvSpPr>
          <p:nvPr>
            <p:ph type="dt" sz="half" idx="10"/>
          </p:nvPr>
        </p:nvSpPr>
        <p:spPr/>
        <p:txBody>
          <a:bodyPr/>
          <a:lstStyle/>
          <a:p>
            <a:fld id="{EE404770-2CC1-4C0D-92EF-AFEF5DEECDA7}" type="datetime1">
              <a:rPr lang="en-US" smtClean="0"/>
              <a:t>4/30/2020</a:t>
            </a:fld>
            <a:endParaRPr lang="en-US" dirty="0"/>
          </a:p>
        </p:txBody>
      </p:sp>
      <p:sp>
        <p:nvSpPr>
          <p:cNvPr id="5" name="Footer Placeholder 4">
            <a:extLst>
              <a:ext uri="{FF2B5EF4-FFF2-40B4-BE49-F238E27FC236}">
                <a16:creationId xmlns:a16="http://schemas.microsoft.com/office/drawing/2014/main" id="{4071F733-2EDD-4D19-A8BA-2BC8503037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17B513-7CA2-4FDD-B6FB-B83FF6F1B75B}"/>
              </a:ext>
            </a:extLst>
          </p:cNvPr>
          <p:cNvSpPr>
            <a:spLocks noGrp="1"/>
          </p:cNvSpPr>
          <p:nvPr>
            <p:ph type="sldNum" sz="quarter" idx="12"/>
          </p:nvPr>
        </p:nvSpPr>
        <p:spPr/>
        <p:txBody>
          <a:bodyPr/>
          <a:lstStyle/>
          <a:p>
            <a:fld id="{1D5A5A0C-8A71-4E68-92DD-7952DD2C3D87}" type="slidenum">
              <a:rPr lang="en-US" smtClean="0"/>
              <a:t>‹#›</a:t>
            </a:fld>
            <a:endParaRPr lang="en-US" dirty="0"/>
          </a:p>
        </p:txBody>
      </p:sp>
    </p:spTree>
    <p:extLst>
      <p:ext uri="{BB962C8B-B14F-4D97-AF65-F5344CB8AC3E}">
        <p14:creationId xmlns:p14="http://schemas.microsoft.com/office/powerpoint/2010/main" val="3063004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275E-073F-4D41-B4F8-9C35BB6B03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2C3277-664B-4042-BA9D-750FF7453B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7FE50-3520-47C1-8CFF-24F106FF17C1}"/>
              </a:ext>
            </a:extLst>
          </p:cNvPr>
          <p:cNvSpPr>
            <a:spLocks noGrp="1"/>
          </p:cNvSpPr>
          <p:nvPr>
            <p:ph type="dt" sz="half" idx="10"/>
          </p:nvPr>
        </p:nvSpPr>
        <p:spPr/>
        <p:txBody>
          <a:bodyPr/>
          <a:lstStyle/>
          <a:p>
            <a:fld id="{FA1D8B02-5A57-4C53-8D2E-7FE1E8CB8C77}" type="datetime1">
              <a:rPr lang="en-US" smtClean="0"/>
              <a:t>4/30/2020</a:t>
            </a:fld>
            <a:endParaRPr lang="en-US" dirty="0"/>
          </a:p>
        </p:txBody>
      </p:sp>
      <p:sp>
        <p:nvSpPr>
          <p:cNvPr id="5" name="Footer Placeholder 4">
            <a:extLst>
              <a:ext uri="{FF2B5EF4-FFF2-40B4-BE49-F238E27FC236}">
                <a16:creationId xmlns:a16="http://schemas.microsoft.com/office/drawing/2014/main" id="{B283AD21-A7F0-44BC-9639-B10254BB87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FB78DB-2026-4E78-8032-91ABD19DE425}"/>
              </a:ext>
            </a:extLst>
          </p:cNvPr>
          <p:cNvSpPr>
            <a:spLocks noGrp="1"/>
          </p:cNvSpPr>
          <p:nvPr>
            <p:ph type="sldNum" sz="quarter" idx="12"/>
          </p:nvPr>
        </p:nvSpPr>
        <p:spPr/>
        <p:txBody>
          <a:bodyPr/>
          <a:lstStyle/>
          <a:p>
            <a:fld id="{1D5A5A0C-8A71-4E68-92DD-7952DD2C3D87}" type="slidenum">
              <a:rPr lang="en-US" smtClean="0"/>
              <a:t>‹#›</a:t>
            </a:fld>
            <a:endParaRPr lang="en-US" dirty="0"/>
          </a:p>
        </p:txBody>
      </p:sp>
    </p:spTree>
    <p:extLst>
      <p:ext uri="{BB962C8B-B14F-4D97-AF65-F5344CB8AC3E}">
        <p14:creationId xmlns:p14="http://schemas.microsoft.com/office/powerpoint/2010/main" val="3585607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8EAC-F35F-4328-82B8-1F4EA5857D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0BD890-E05A-470B-95A2-578C36903E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40DD6C-0660-402A-A166-16C30E37085C}"/>
              </a:ext>
            </a:extLst>
          </p:cNvPr>
          <p:cNvSpPr>
            <a:spLocks noGrp="1"/>
          </p:cNvSpPr>
          <p:nvPr>
            <p:ph type="dt" sz="half" idx="10"/>
          </p:nvPr>
        </p:nvSpPr>
        <p:spPr/>
        <p:txBody>
          <a:bodyPr/>
          <a:lstStyle/>
          <a:p>
            <a:fld id="{471B2E55-FE64-421C-82B9-C1A4460AF238}" type="datetime1">
              <a:rPr lang="en-US" smtClean="0"/>
              <a:t>4/30/2020</a:t>
            </a:fld>
            <a:endParaRPr lang="en-US" dirty="0"/>
          </a:p>
        </p:txBody>
      </p:sp>
      <p:sp>
        <p:nvSpPr>
          <p:cNvPr id="5" name="Footer Placeholder 4">
            <a:extLst>
              <a:ext uri="{FF2B5EF4-FFF2-40B4-BE49-F238E27FC236}">
                <a16:creationId xmlns:a16="http://schemas.microsoft.com/office/drawing/2014/main" id="{179CA2C4-6A85-4F0E-A524-445F32111F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9093FB-7BE4-44AF-A4F6-4D190F9F473B}"/>
              </a:ext>
            </a:extLst>
          </p:cNvPr>
          <p:cNvSpPr>
            <a:spLocks noGrp="1"/>
          </p:cNvSpPr>
          <p:nvPr>
            <p:ph type="sldNum" sz="quarter" idx="12"/>
          </p:nvPr>
        </p:nvSpPr>
        <p:spPr/>
        <p:txBody>
          <a:bodyPr/>
          <a:lstStyle/>
          <a:p>
            <a:fld id="{1D5A5A0C-8A71-4E68-92DD-7952DD2C3D87}" type="slidenum">
              <a:rPr lang="en-US" smtClean="0"/>
              <a:t>‹#›</a:t>
            </a:fld>
            <a:endParaRPr lang="en-US" dirty="0"/>
          </a:p>
        </p:txBody>
      </p:sp>
    </p:spTree>
    <p:extLst>
      <p:ext uri="{BB962C8B-B14F-4D97-AF65-F5344CB8AC3E}">
        <p14:creationId xmlns:p14="http://schemas.microsoft.com/office/powerpoint/2010/main" val="166457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45F89-F856-4587-BD46-5374C32683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115579-5F10-4C69-82A0-F51EFCAF43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188711-B80E-4D50-B42F-50EF7AABDA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071221-6808-4D34-BC9D-BA657E0210D8}"/>
              </a:ext>
            </a:extLst>
          </p:cNvPr>
          <p:cNvSpPr>
            <a:spLocks noGrp="1"/>
          </p:cNvSpPr>
          <p:nvPr>
            <p:ph type="dt" sz="half" idx="10"/>
          </p:nvPr>
        </p:nvSpPr>
        <p:spPr/>
        <p:txBody>
          <a:bodyPr/>
          <a:lstStyle/>
          <a:p>
            <a:fld id="{634A9C5D-40CB-4A62-947C-EFCB51FF4092}" type="datetime1">
              <a:rPr lang="en-US" smtClean="0"/>
              <a:t>4/30/2020</a:t>
            </a:fld>
            <a:endParaRPr lang="en-US" dirty="0"/>
          </a:p>
        </p:txBody>
      </p:sp>
      <p:sp>
        <p:nvSpPr>
          <p:cNvPr id="6" name="Footer Placeholder 5">
            <a:extLst>
              <a:ext uri="{FF2B5EF4-FFF2-40B4-BE49-F238E27FC236}">
                <a16:creationId xmlns:a16="http://schemas.microsoft.com/office/drawing/2014/main" id="{F75F2ED0-5148-48E4-9151-3BDB3B4803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FA690FB-C8F4-42CC-9079-3D1C80BAFFE8}"/>
              </a:ext>
            </a:extLst>
          </p:cNvPr>
          <p:cNvSpPr>
            <a:spLocks noGrp="1"/>
          </p:cNvSpPr>
          <p:nvPr>
            <p:ph type="sldNum" sz="quarter" idx="12"/>
          </p:nvPr>
        </p:nvSpPr>
        <p:spPr/>
        <p:txBody>
          <a:bodyPr/>
          <a:lstStyle/>
          <a:p>
            <a:fld id="{1D5A5A0C-8A71-4E68-92DD-7952DD2C3D87}" type="slidenum">
              <a:rPr lang="en-US" smtClean="0"/>
              <a:t>‹#›</a:t>
            </a:fld>
            <a:endParaRPr lang="en-US" dirty="0"/>
          </a:p>
        </p:txBody>
      </p:sp>
    </p:spTree>
    <p:extLst>
      <p:ext uri="{BB962C8B-B14F-4D97-AF65-F5344CB8AC3E}">
        <p14:creationId xmlns:p14="http://schemas.microsoft.com/office/powerpoint/2010/main" val="254429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21095-CD90-47CA-9476-E8BEEBFB3F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D7C1AE-CECB-4C8F-BD64-3750AF8DC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B6BCF3-597C-435F-B0AE-C817E8FDA9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31A3A7-4139-4CEB-BE1C-E87DD8C23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AC21A8-2CAC-4AED-96CB-47A2CD2798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709BA8-44E0-4716-93D3-5444A08A40B4}"/>
              </a:ext>
            </a:extLst>
          </p:cNvPr>
          <p:cNvSpPr>
            <a:spLocks noGrp="1"/>
          </p:cNvSpPr>
          <p:nvPr>
            <p:ph type="dt" sz="half" idx="10"/>
          </p:nvPr>
        </p:nvSpPr>
        <p:spPr/>
        <p:txBody>
          <a:bodyPr/>
          <a:lstStyle/>
          <a:p>
            <a:fld id="{52098B18-B431-4476-A389-D1B3470825F1}" type="datetime1">
              <a:rPr lang="en-US" smtClean="0"/>
              <a:t>4/30/2020</a:t>
            </a:fld>
            <a:endParaRPr lang="en-US" dirty="0"/>
          </a:p>
        </p:txBody>
      </p:sp>
      <p:sp>
        <p:nvSpPr>
          <p:cNvPr id="8" name="Footer Placeholder 7">
            <a:extLst>
              <a:ext uri="{FF2B5EF4-FFF2-40B4-BE49-F238E27FC236}">
                <a16:creationId xmlns:a16="http://schemas.microsoft.com/office/drawing/2014/main" id="{C0842A6B-077E-431F-8A5E-F1C8D4CD029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7D031F4-CA93-410E-AF76-433A1F1EA804}"/>
              </a:ext>
            </a:extLst>
          </p:cNvPr>
          <p:cNvSpPr>
            <a:spLocks noGrp="1"/>
          </p:cNvSpPr>
          <p:nvPr>
            <p:ph type="sldNum" sz="quarter" idx="12"/>
          </p:nvPr>
        </p:nvSpPr>
        <p:spPr/>
        <p:txBody>
          <a:bodyPr/>
          <a:lstStyle/>
          <a:p>
            <a:fld id="{1D5A5A0C-8A71-4E68-92DD-7952DD2C3D87}" type="slidenum">
              <a:rPr lang="en-US" smtClean="0"/>
              <a:t>‹#›</a:t>
            </a:fld>
            <a:endParaRPr lang="en-US" dirty="0"/>
          </a:p>
        </p:txBody>
      </p:sp>
    </p:spTree>
    <p:extLst>
      <p:ext uri="{BB962C8B-B14F-4D97-AF65-F5344CB8AC3E}">
        <p14:creationId xmlns:p14="http://schemas.microsoft.com/office/powerpoint/2010/main" val="57879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4D9AE-1E42-4202-AEB3-CE58C595E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38B56E-3FDB-422D-B4C7-784F3A12D483}"/>
              </a:ext>
            </a:extLst>
          </p:cNvPr>
          <p:cNvSpPr>
            <a:spLocks noGrp="1"/>
          </p:cNvSpPr>
          <p:nvPr>
            <p:ph type="dt" sz="half" idx="10"/>
          </p:nvPr>
        </p:nvSpPr>
        <p:spPr/>
        <p:txBody>
          <a:bodyPr/>
          <a:lstStyle/>
          <a:p>
            <a:fld id="{D6CF829C-6A01-4183-831E-7E9A19D35D9C}" type="datetime1">
              <a:rPr lang="en-US" smtClean="0"/>
              <a:t>4/30/2020</a:t>
            </a:fld>
            <a:endParaRPr lang="en-US" dirty="0"/>
          </a:p>
        </p:txBody>
      </p:sp>
      <p:sp>
        <p:nvSpPr>
          <p:cNvPr id="4" name="Footer Placeholder 3">
            <a:extLst>
              <a:ext uri="{FF2B5EF4-FFF2-40B4-BE49-F238E27FC236}">
                <a16:creationId xmlns:a16="http://schemas.microsoft.com/office/drawing/2014/main" id="{516D28A9-07D6-4151-AB37-5D9B9AC2EAA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50C5277-69BE-4AF6-A0F0-3522B1DC058D}"/>
              </a:ext>
            </a:extLst>
          </p:cNvPr>
          <p:cNvSpPr>
            <a:spLocks noGrp="1"/>
          </p:cNvSpPr>
          <p:nvPr>
            <p:ph type="sldNum" sz="quarter" idx="12"/>
          </p:nvPr>
        </p:nvSpPr>
        <p:spPr/>
        <p:txBody>
          <a:bodyPr/>
          <a:lstStyle/>
          <a:p>
            <a:fld id="{1D5A5A0C-8A71-4E68-92DD-7952DD2C3D87}" type="slidenum">
              <a:rPr lang="en-US" smtClean="0"/>
              <a:t>‹#›</a:t>
            </a:fld>
            <a:endParaRPr lang="en-US" dirty="0"/>
          </a:p>
        </p:txBody>
      </p:sp>
    </p:spTree>
    <p:extLst>
      <p:ext uri="{BB962C8B-B14F-4D97-AF65-F5344CB8AC3E}">
        <p14:creationId xmlns:p14="http://schemas.microsoft.com/office/powerpoint/2010/main" val="150962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71BA3D-B1CC-4EBD-B59E-94F99D0A2CE3}"/>
              </a:ext>
            </a:extLst>
          </p:cNvPr>
          <p:cNvSpPr>
            <a:spLocks noGrp="1"/>
          </p:cNvSpPr>
          <p:nvPr>
            <p:ph type="dt" sz="half" idx="10"/>
          </p:nvPr>
        </p:nvSpPr>
        <p:spPr/>
        <p:txBody>
          <a:bodyPr/>
          <a:lstStyle/>
          <a:p>
            <a:fld id="{62E3F239-0D09-4CB3-A591-5503D8A4565F}" type="datetime1">
              <a:rPr lang="en-US" smtClean="0"/>
              <a:t>4/30/2020</a:t>
            </a:fld>
            <a:endParaRPr lang="en-US" dirty="0"/>
          </a:p>
        </p:txBody>
      </p:sp>
      <p:sp>
        <p:nvSpPr>
          <p:cNvPr id="3" name="Footer Placeholder 2">
            <a:extLst>
              <a:ext uri="{FF2B5EF4-FFF2-40B4-BE49-F238E27FC236}">
                <a16:creationId xmlns:a16="http://schemas.microsoft.com/office/drawing/2014/main" id="{B1F8C6C0-E837-4EFA-89A0-71CEC8FA9E9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4921F9B-AEDD-4886-939C-A42B998BCCD8}"/>
              </a:ext>
            </a:extLst>
          </p:cNvPr>
          <p:cNvSpPr>
            <a:spLocks noGrp="1"/>
          </p:cNvSpPr>
          <p:nvPr>
            <p:ph type="sldNum" sz="quarter" idx="12"/>
          </p:nvPr>
        </p:nvSpPr>
        <p:spPr/>
        <p:txBody>
          <a:bodyPr/>
          <a:lstStyle/>
          <a:p>
            <a:fld id="{1D5A5A0C-8A71-4E68-92DD-7952DD2C3D87}" type="slidenum">
              <a:rPr lang="en-US" smtClean="0"/>
              <a:t>‹#›</a:t>
            </a:fld>
            <a:endParaRPr lang="en-US" dirty="0"/>
          </a:p>
        </p:txBody>
      </p:sp>
    </p:spTree>
    <p:extLst>
      <p:ext uri="{BB962C8B-B14F-4D97-AF65-F5344CB8AC3E}">
        <p14:creationId xmlns:p14="http://schemas.microsoft.com/office/powerpoint/2010/main" val="3253684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B7F5E-6EB1-4366-8C7C-C6A66F580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E04170-166D-48EA-9C25-D5336D0BBF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1EDA10-A640-4821-BBD5-195580BAF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C3205C-2BD2-4F43-8077-443B271121A8}"/>
              </a:ext>
            </a:extLst>
          </p:cNvPr>
          <p:cNvSpPr>
            <a:spLocks noGrp="1"/>
          </p:cNvSpPr>
          <p:nvPr>
            <p:ph type="dt" sz="half" idx="10"/>
          </p:nvPr>
        </p:nvSpPr>
        <p:spPr/>
        <p:txBody>
          <a:bodyPr/>
          <a:lstStyle/>
          <a:p>
            <a:fld id="{4F1A8B57-983D-440E-858B-3F67B4DDE56E}" type="datetime1">
              <a:rPr lang="en-US" smtClean="0"/>
              <a:t>4/30/2020</a:t>
            </a:fld>
            <a:endParaRPr lang="en-US" dirty="0"/>
          </a:p>
        </p:txBody>
      </p:sp>
      <p:sp>
        <p:nvSpPr>
          <p:cNvPr id="6" name="Footer Placeholder 5">
            <a:extLst>
              <a:ext uri="{FF2B5EF4-FFF2-40B4-BE49-F238E27FC236}">
                <a16:creationId xmlns:a16="http://schemas.microsoft.com/office/drawing/2014/main" id="{F8A5C21A-8A70-4BF3-8788-0B47F9DF3F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6CEF059-2F7F-43F5-BABE-0EF284512EFC}"/>
              </a:ext>
            </a:extLst>
          </p:cNvPr>
          <p:cNvSpPr>
            <a:spLocks noGrp="1"/>
          </p:cNvSpPr>
          <p:nvPr>
            <p:ph type="sldNum" sz="quarter" idx="12"/>
          </p:nvPr>
        </p:nvSpPr>
        <p:spPr/>
        <p:txBody>
          <a:bodyPr/>
          <a:lstStyle/>
          <a:p>
            <a:fld id="{1D5A5A0C-8A71-4E68-92DD-7952DD2C3D87}" type="slidenum">
              <a:rPr lang="en-US" smtClean="0"/>
              <a:t>‹#›</a:t>
            </a:fld>
            <a:endParaRPr lang="en-US" dirty="0"/>
          </a:p>
        </p:txBody>
      </p:sp>
    </p:spTree>
    <p:extLst>
      <p:ext uri="{BB962C8B-B14F-4D97-AF65-F5344CB8AC3E}">
        <p14:creationId xmlns:p14="http://schemas.microsoft.com/office/powerpoint/2010/main" val="662222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CD99-7DD1-4A25-99F2-D030F3A66C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636B12-F36E-4A92-900D-D37B9B3404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D0368E9-F3C8-4120-8B97-E066A4F0A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C7DA25-7909-4972-AC4E-74FAFD5384EF}"/>
              </a:ext>
            </a:extLst>
          </p:cNvPr>
          <p:cNvSpPr>
            <a:spLocks noGrp="1"/>
          </p:cNvSpPr>
          <p:nvPr>
            <p:ph type="dt" sz="half" idx="10"/>
          </p:nvPr>
        </p:nvSpPr>
        <p:spPr/>
        <p:txBody>
          <a:bodyPr/>
          <a:lstStyle/>
          <a:p>
            <a:fld id="{11EED92D-9315-4335-AF9D-A7159B6B26CA}" type="datetime1">
              <a:rPr lang="en-US" smtClean="0"/>
              <a:t>4/30/2020</a:t>
            </a:fld>
            <a:endParaRPr lang="en-US" dirty="0"/>
          </a:p>
        </p:txBody>
      </p:sp>
      <p:sp>
        <p:nvSpPr>
          <p:cNvPr id="6" name="Footer Placeholder 5">
            <a:extLst>
              <a:ext uri="{FF2B5EF4-FFF2-40B4-BE49-F238E27FC236}">
                <a16:creationId xmlns:a16="http://schemas.microsoft.com/office/drawing/2014/main" id="{8A19652B-DA18-4D71-ACE9-53298B0F8D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29BB53-DE6E-4E6C-95E9-C49A1D9AC69F}"/>
              </a:ext>
            </a:extLst>
          </p:cNvPr>
          <p:cNvSpPr>
            <a:spLocks noGrp="1"/>
          </p:cNvSpPr>
          <p:nvPr>
            <p:ph type="sldNum" sz="quarter" idx="12"/>
          </p:nvPr>
        </p:nvSpPr>
        <p:spPr/>
        <p:txBody>
          <a:bodyPr/>
          <a:lstStyle/>
          <a:p>
            <a:fld id="{1D5A5A0C-8A71-4E68-92DD-7952DD2C3D87}" type="slidenum">
              <a:rPr lang="en-US" smtClean="0"/>
              <a:t>‹#›</a:t>
            </a:fld>
            <a:endParaRPr lang="en-US" dirty="0"/>
          </a:p>
        </p:txBody>
      </p:sp>
    </p:spTree>
    <p:extLst>
      <p:ext uri="{BB962C8B-B14F-4D97-AF65-F5344CB8AC3E}">
        <p14:creationId xmlns:p14="http://schemas.microsoft.com/office/powerpoint/2010/main" val="228590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5D9CC3-47EC-4EE7-A43F-792EAB3467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C85509-1DFC-4DF0-9DC5-08F5F7FAD4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09BA55-6775-47C7-A062-0184F9A7F8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12A61-AEF0-4EDE-B21D-CAB67094505B}" type="datetime1">
              <a:rPr lang="en-US" smtClean="0"/>
              <a:t>4/30/2020</a:t>
            </a:fld>
            <a:endParaRPr lang="en-US" dirty="0"/>
          </a:p>
        </p:txBody>
      </p:sp>
      <p:sp>
        <p:nvSpPr>
          <p:cNvPr id="5" name="Footer Placeholder 4">
            <a:extLst>
              <a:ext uri="{FF2B5EF4-FFF2-40B4-BE49-F238E27FC236}">
                <a16:creationId xmlns:a16="http://schemas.microsoft.com/office/drawing/2014/main" id="{7331EFB7-3C13-46F3-B326-EBF91C5A47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3E0FDA2-54E7-4749-9C40-49AE2F658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A5A0C-8A71-4E68-92DD-7952DD2C3D87}" type="slidenum">
              <a:rPr lang="en-US" smtClean="0"/>
              <a:t>‹#›</a:t>
            </a:fld>
            <a:endParaRPr lang="en-US" dirty="0"/>
          </a:p>
        </p:txBody>
      </p:sp>
    </p:spTree>
    <p:extLst>
      <p:ext uri="{BB962C8B-B14F-4D97-AF65-F5344CB8AC3E}">
        <p14:creationId xmlns:p14="http://schemas.microsoft.com/office/powerpoint/2010/main" val="331098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engage.middlebury.edu/login.aspx" TargetMode="External"/><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hyperlink" Target="https://engage.middlebury.edu/cms/contenthom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engage.middlebury.edu/cms/contenthome" TargetMode="External"/><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host.nxt.blackbaud.com/event-mgmt/?svcid=renxt&amp;envid=p-9e8gVA6GVkCm7VhKg0DqUA"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339706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887096" y="2750729"/>
            <a:ext cx="11073468" cy="646331"/>
          </a:xfrm>
          <a:prstGeom prst="rect">
            <a:avLst/>
          </a:prstGeom>
          <a:noFill/>
        </p:spPr>
        <p:txBody>
          <a:bodyPr wrap="square" rtlCol="0">
            <a:spAutoFit/>
          </a:bodyPr>
          <a:lstStyle/>
          <a:p>
            <a:r>
              <a:rPr lang="en-US" sz="3600" b="1" dirty="0"/>
              <a:t>Middlebury College – Blackbaud Event Module Training </a:t>
            </a:r>
          </a:p>
        </p:txBody>
      </p:sp>
      <p:sp>
        <p:nvSpPr>
          <p:cNvPr id="3" name="Slide Number Placeholder 2">
            <a:extLst>
              <a:ext uri="{FF2B5EF4-FFF2-40B4-BE49-F238E27FC236}">
                <a16:creationId xmlns:a16="http://schemas.microsoft.com/office/drawing/2014/main" id="{518C7DC1-3C70-4CA3-B9FD-69EBA85065B8}"/>
              </a:ext>
            </a:extLst>
          </p:cNvPr>
          <p:cNvSpPr>
            <a:spLocks noGrp="1"/>
          </p:cNvSpPr>
          <p:nvPr>
            <p:ph type="sldNum" sz="quarter" idx="12"/>
          </p:nvPr>
        </p:nvSpPr>
        <p:spPr/>
        <p:txBody>
          <a:bodyPr/>
          <a:lstStyle/>
          <a:p>
            <a:fld id="{1D5A5A0C-8A71-4E68-92DD-7952DD2C3D87}" type="slidenum">
              <a:rPr lang="en-US" smtClean="0"/>
              <a:t>1</a:t>
            </a:fld>
            <a:endParaRPr lang="en-US" dirty="0"/>
          </a:p>
        </p:txBody>
      </p:sp>
    </p:spTree>
    <p:extLst>
      <p:ext uri="{BB962C8B-B14F-4D97-AF65-F5344CB8AC3E}">
        <p14:creationId xmlns:p14="http://schemas.microsoft.com/office/powerpoint/2010/main" val="3449819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5B0FF8-CDA1-4E27-87FA-B0EB310FCE61}"/>
              </a:ext>
            </a:extLst>
          </p:cNvPr>
          <p:cNvPicPr>
            <a:picLocks noChangeAspect="1"/>
          </p:cNvPicPr>
          <p:nvPr/>
        </p:nvPicPr>
        <p:blipFill>
          <a:blip r:embed="rId2"/>
          <a:stretch>
            <a:fillRect/>
          </a:stretch>
        </p:blipFill>
        <p:spPr>
          <a:xfrm>
            <a:off x="472967" y="986202"/>
            <a:ext cx="7465792" cy="5544627"/>
          </a:xfrm>
          <a:prstGeom prst="rect">
            <a:avLst/>
          </a:prstGeom>
          <a:ln w="25400">
            <a:solidFill>
              <a:schemeClr val="tx1"/>
            </a:solidFill>
          </a:ln>
        </p:spPr>
      </p:pic>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sp>
        <p:nvSpPr>
          <p:cNvPr id="4" name="TextBox 3">
            <a:extLst>
              <a:ext uri="{FF2B5EF4-FFF2-40B4-BE49-F238E27FC236}">
                <a16:creationId xmlns:a16="http://schemas.microsoft.com/office/drawing/2014/main" id="{940043A0-A295-4F76-A954-1FBCE6307652}"/>
              </a:ext>
            </a:extLst>
          </p:cNvPr>
          <p:cNvSpPr txBox="1"/>
          <p:nvPr/>
        </p:nvSpPr>
        <p:spPr>
          <a:xfrm>
            <a:off x="8243558" y="922505"/>
            <a:ext cx="3794644" cy="1477328"/>
          </a:xfrm>
          <a:prstGeom prst="rect">
            <a:avLst/>
          </a:prstGeom>
          <a:noFill/>
        </p:spPr>
        <p:txBody>
          <a:bodyPr wrap="square" rtlCol="0">
            <a:spAutoFit/>
          </a:bodyPr>
          <a:lstStyle/>
          <a:p>
            <a:r>
              <a:rPr lang="en-US" dirty="0"/>
              <a:t>If you’ve registered for your own event, search for your name here and make yourself the EVENT COORDINATOR here.  </a:t>
            </a:r>
            <a:r>
              <a:rPr lang="en-US" b="1" dirty="0"/>
              <a:t>Please only add 1 Coordinator per event </a:t>
            </a:r>
          </a:p>
        </p:txBody>
      </p:sp>
      <p:sp>
        <p:nvSpPr>
          <p:cNvPr id="5" name="Slide Number Placeholder 4">
            <a:extLst>
              <a:ext uri="{FF2B5EF4-FFF2-40B4-BE49-F238E27FC236}">
                <a16:creationId xmlns:a16="http://schemas.microsoft.com/office/drawing/2014/main" id="{8B23BAE5-E240-4B9A-A974-A38EBDDCA350}"/>
              </a:ext>
            </a:extLst>
          </p:cNvPr>
          <p:cNvSpPr>
            <a:spLocks noGrp="1"/>
          </p:cNvSpPr>
          <p:nvPr>
            <p:ph type="sldNum" sz="quarter" idx="12"/>
          </p:nvPr>
        </p:nvSpPr>
        <p:spPr/>
        <p:txBody>
          <a:bodyPr/>
          <a:lstStyle/>
          <a:p>
            <a:fld id="{1D5A5A0C-8A71-4E68-92DD-7952DD2C3D87}" type="slidenum">
              <a:rPr lang="en-US" smtClean="0"/>
              <a:t>10</a:t>
            </a:fld>
            <a:endParaRPr lang="en-US" dirty="0"/>
          </a:p>
        </p:txBody>
      </p:sp>
      <p:cxnSp>
        <p:nvCxnSpPr>
          <p:cNvPr id="20" name="Straight Arrow Connector 19">
            <a:extLst>
              <a:ext uri="{FF2B5EF4-FFF2-40B4-BE49-F238E27FC236}">
                <a16:creationId xmlns:a16="http://schemas.microsoft.com/office/drawing/2014/main" id="{5846C86C-D77C-4EBD-A3D8-8660F8ED6336}"/>
              </a:ext>
            </a:extLst>
          </p:cNvPr>
          <p:cNvCxnSpPr>
            <a:cxnSpLocks/>
            <a:stCxn id="4" idx="1"/>
          </p:cNvCxnSpPr>
          <p:nvPr/>
        </p:nvCxnSpPr>
        <p:spPr>
          <a:xfrm flipH="1">
            <a:off x="5557520" y="1661169"/>
            <a:ext cx="2686038" cy="18635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AE5E3D0-23CE-4BC4-9EB0-BC7C1A436885}"/>
              </a:ext>
            </a:extLst>
          </p:cNvPr>
          <p:cNvSpPr txBox="1"/>
          <p:nvPr/>
        </p:nvSpPr>
        <p:spPr>
          <a:xfrm>
            <a:off x="8176641" y="2530754"/>
            <a:ext cx="3408563" cy="1200329"/>
          </a:xfrm>
          <a:prstGeom prst="rect">
            <a:avLst/>
          </a:prstGeom>
          <a:noFill/>
        </p:spPr>
        <p:txBody>
          <a:bodyPr wrap="square" rtlCol="0">
            <a:spAutoFit/>
          </a:bodyPr>
          <a:lstStyle/>
          <a:p>
            <a:r>
              <a:rPr lang="en-US" dirty="0"/>
              <a:t>Add the location here, note only the TOP LINE pulls through to the calendar, so consider starting with the street address </a:t>
            </a:r>
          </a:p>
        </p:txBody>
      </p:sp>
      <p:cxnSp>
        <p:nvCxnSpPr>
          <p:cNvPr id="15" name="Straight Arrow Connector 14">
            <a:extLst>
              <a:ext uri="{FF2B5EF4-FFF2-40B4-BE49-F238E27FC236}">
                <a16:creationId xmlns:a16="http://schemas.microsoft.com/office/drawing/2014/main" id="{26E63B99-45E9-4669-BCF7-E824853B9885}"/>
              </a:ext>
            </a:extLst>
          </p:cNvPr>
          <p:cNvCxnSpPr>
            <a:cxnSpLocks/>
            <a:stCxn id="14" idx="1"/>
          </p:cNvCxnSpPr>
          <p:nvPr/>
        </p:nvCxnSpPr>
        <p:spPr>
          <a:xfrm flipH="1">
            <a:off x="5334000" y="3130919"/>
            <a:ext cx="2842641" cy="6453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88F75B7-8ACF-4FD0-BBF3-140A854D3009}"/>
              </a:ext>
            </a:extLst>
          </p:cNvPr>
          <p:cNvSpPr txBox="1"/>
          <p:nvPr/>
        </p:nvSpPr>
        <p:spPr>
          <a:xfrm>
            <a:off x="8176641" y="5124716"/>
            <a:ext cx="3324479" cy="923330"/>
          </a:xfrm>
          <a:prstGeom prst="rect">
            <a:avLst/>
          </a:prstGeom>
          <a:noFill/>
        </p:spPr>
        <p:txBody>
          <a:bodyPr wrap="square" rtlCol="0">
            <a:spAutoFit/>
          </a:bodyPr>
          <a:lstStyle/>
          <a:p>
            <a:r>
              <a:rPr lang="en-US" dirty="0"/>
              <a:t>Is your event ready for the calendar, click this box, otherwise make sure it’s unchecked</a:t>
            </a:r>
          </a:p>
        </p:txBody>
      </p:sp>
      <p:cxnSp>
        <p:nvCxnSpPr>
          <p:cNvPr id="22" name="Straight Arrow Connector 21">
            <a:extLst>
              <a:ext uri="{FF2B5EF4-FFF2-40B4-BE49-F238E27FC236}">
                <a16:creationId xmlns:a16="http://schemas.microsoft.com/office/drawing/2014/main" id="{27334101-9FD2-439D-B63C-46ED51C6A64D}"/>
              </a:ext>
            </a:extLst>
          </p:cNvPr>
          <p:cNvCxnSpPr>
            <a:cxnSpLocks/>
            <a:stCxn id="21" idx="1"/>
          </p:cNvCxnSpPr>
          <p:nvPr/>
        </p:nvCxnSpPr>
        <p:spPr>
          <a:xfrm flipH="1" flipV="1">
            <a:off x="2130725" y="4451230"/>
            <a:ext cx="6045916" cy="11351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5D79DAB-987F-446A-B027-136932E50970}"/>
              </a:ext>
            </a:extLst>
          </p:cNvPr>
          <p:cNvCxnSpPr>
            <a:cxnSpLocks/>
            <a:stCxn id="16" idx="1"/>
          </p:cNvCxnSpPr>
          <p:nvPr/>
        </p:nvCxnSpPr>
        <p:spPr>
          <a:xfrm flipH="1" flipV="1">
            <a:off x="2622430" y="3138497"/>
            <a:ext cx="5638295" cy="9523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B9117B4-589B-4A91-B4ED-2D4BB3EAC300}"/>
              </a:ext>
            </a:extLst>
          </p:cNvPr>
          <p:cNvSpPr txBox="1"/>
          <p:nvPr/>
        </p:nvSpPr>
        <p:spPr>
          <a:xfrm>
            <a:off x="8260725" y="3906198"/>
            <a:ext cx="3001617" cy="369332"/>
          </a:xfrm>
          <a:prstGeom prst="rect">
            <a:avLst/>
          </a:prstGeom>
          <a:noFill/>
        </p:spPr>
        <p:txBody>
          <a:bodyPr wrap="square" rtlCol="0">
            <a:spAutoFit/>
          </a:bodyPr>
          <a:lstStyle/>
          <a:p>
            <a:r>
              <a:rPr lang="en-US" dirty="0"/>
              <a:t>All Events must have a type</a:t>
            </a:r>
          </a:p>
        </p:txBody>
      </p:sp>
      <p:sp>
        <p:nvSpPr>
          <p:cNvPr id="17" name="TextBox 16">
            <a:extLst>
              <a:ext uri="{FF2B5EF4-FFF2-40B4-BE49-F238E27FC236}">
                <a16:creationId xmlns:a16="http://schemas.microsoft.com/office/drawing/2014/main" id="{FC1A1745-BC6D-4E86-BB8E-F5CD7907B126}"/>
              </a:ext>
            </a:extLst>
          </p:cNvPr>
          <p:cNvSpPr txBox="1"/>
          <p:nvPr/>
        </p:nvSpPr>
        <p:spPr>
          <a:xfrm>
            <a:off x="8296668" y="4540880"/>
            <a:ext cx="3324479" cy="369332"/>
          </a:xfrm>
          <a:prstGeom prst="rect">
            <a:avLst/>
          </a:prstGeom>
          <a:noFill/>
        </p:spPr>
        <p:txBody>
          <a:bodyPr wrap="square" rtlCol="0">
            <a:spAutoFit/>
          </a:bodyPr>
          <a:lstStyle/>
          <a:p>
            <a:r>
              <a:rPr lang="en-US" dirty="0"/>
              <a:t>Keep capacity at 0 </a:t>
            </a:r>
          </a:p>
        </p:txBody>
      </p:sp>
      <p:cxnSp>
        <p:nvCxnSpPr>
          <p:cNvPr id="23" name="Straight Arrow Connector 22">
            <a:extLst>
              <a:ext uri="{FF2B5EF4-FFF2-40B4-BE49-F238E27FC236}">
                <a16:creationId xmlns:a16="http://schemas.microsoft.com/office/drawing/2014/main" id="{76187A06-F115-4D61-80ED-3B1BF2D52A4F}"/>
              </a:ext>
            </a:extLst>
          </p:cNvPr>
          <p:cNvCxnSpPr>
            <a:cxnSpLocks/>
            <a:stCxn id="17" idx="1"/>
          </p:cNvCxnSpPr>
          <p:nvPr/>
        </p:nvCxnSpPr>
        <p:spPr>
          <a:xfrm flipH="1" flipV="1">
            <a:off x="1517506" y="4172750"/>
            <a:ext cx="6779162" cy="5527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984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5B0FF8-CDA1-4E27-87FA-B0EB310FCE61}"/>
              </a:ext>
            </a:extLst>
          </p:cNvPr>
          <p:cNvPicPr>
            <a:picLocks noChangeAspect="1"/>
          </p:cNvPicPr>
          <p:nvPr/>
        </p:nvPicPr>
        <p:blipFill>
          <a:blip r:embed="rId2"/>
          <a:stretch>
            <a:fillRect/>
          </a:stretch>
        </p:blipFill>
        <p:spPr>
          <a:xfrm>
            <a:off x="472967" y="986202"/>
            <a:ext cx="7465792" cy="5544627"/>
          </a:xfrm>
          <a:prstGeom prst="rect">
            <a:avLst/>
          </a:prstGeom>
          <a:ln w="25400">
            <a:solidFill>
              <a:schemeClr val="tx1"/>
            </a:solidFill>
          </a:ln>
        </p:spPr>
      </p:pic>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sp>
        <p:nvSpPr>
          <p:cNvPr id="4" name="TextBox 3">
            <a:extLst>
              <a:ext uri="{FF2B5EF4-FFF2-40B4-BE49-F238E27FC236}">
                <a16:creationId xmlns:a16="http://schemas.microsoft.com/office/drawing/2014/main" id="{940043A0-A295-4F76-A954-1FBCE6307652}"/>
              </a:ext>
            </a:extLst>
          </p:cNvPr>
          <p:cNvSpPr txBox="1"/>
          <p:nvPr/>
        </p:nvSpPr>
        <p:spPr>
          <a:xfrm>
            <a:off x="8243558" y="909697"/>
            <a:ext cx="3794644" cy="5262979"/>
          </a:xfrm>
          <a:prstGeom prst="rect">
            <a:avLst/>
          </a:prstGeom>
          <a:noFill/>
        </p:spPr>
        <p:txBody>
          <a:bodyPr wrap="square" rtlCol="0">
            <a:spAutoFit/>
          </a:bodyPr>
          <a:lstStyle/>
          <a:p>
            <a:r>
              <a:rPr lang="en-US" sz="1400" dirty="0"/>
              <a:t>Only the top-line “Location” field will pull through to the events calendar, so put something in there that will make sense when seen alone and not just raise more questions (not “Joe’s Pub,” but maybe “Joe’s Pub, 123 Main St, Cincinnati, OH”)—if you want everyone, not just registrants, to have the exact location information</a:t>
            </a:r>
          </a:p>
          <a:p>
            <a:endParaRPr lang="en-US" sz="1400" b="1" dirty="0"/>
          </a:p>
          <a:p>
            <a:r>
              <a:rPr lang="en-US" sz="1400" b="1" dirty="0"/>
              <a:t>HOWEVER</a:t>
            </a:r>
          </a:p>
          <a:p>
            <a:endParaRPr lang="en-US" sz="1400" dirty="0"/>
          </a:p>
          <a:p>
            <a:r>
              <a:rPr lang="en-US" sz="1400" dirty="0"/>
              <a:t>B</a:t>
            </a:r>
            <a:r>
              <a:rPr lang="en-US" sz="1400"/>
              <a:t>e </a:t>
            </a:r>
            <a:r>
              <a:rPr lang="en-US" sz="1400" dirty="0"/>
              <a:t>careful with the tokens you use in your confirmation email (assuming the event has a BBNC reg form), because that top-line field pulls through as the location name field, so you may wind up with</a:t>
            </a:r>
          </a:p>
          <a:p>
            <a:endParaRPr lang="en-US" sz="1400" dirty="0"/>
          </a:p>
          <a:p>
            <a:pPr lvl="1"/>
            <a:r>
              <a:rPr lang="en-US" sz="1400" dirty="0"/>
              <a:t>Joe’s Pub, 123 Main St, Cincinnati, OH</a:t>
            </a:r>
          </a:p>
          <a:p>
            <a:pPr lvl="1"/>
            <a:r>
              <a:rPr lang="en-US" sz="1400" dirty="0"/>
              <a:t>123 Main St</a:t>
            </a:r>
          </a:p>
          <a:p>
            <a:pPr lvl="1"/>
            <a:r>
              <a:rPr lang="en-US" sz="1400" dirty="0" err="1"/>
              <a:t>Cincinatti</a:t>
            </a:r>
            <a:r>
              <a:rPr lang="en-US" sz="1400" dirty="0"/>
              <a:t>, OH</a:t>
            </a:r>
          </a:p>
          <a:p>
            <a:endParaRPr lang="en-US" sz="1400" dirty="0"/>
          </a:p>
          <a:p>
            <a:r>
              <a:rPr lang="en-US" sz="1400" dirty="0"/>
              <a:t>…in your confirmation email. If you put the full address in the top-line location name field, then just delete the other location line tokens from the confirmation email.</a:t>
            </a:r>
          </a:p>
        </p:txBody>
      </p:sp>
      <p:sp>
        <p:nvSpPr>
          <p:cNvPr id="5" name="Slide Number Placeholder 4">
            <a:extLst>
              <a:ext uri="{FF2B5EF4-FFF2-40B4-BE49-F238E27FC236}">
                <a16:creationId xmlns:a16="http://schemas.microsoft.com/office/drawing/2014/main" id="{8B23BAE5-E240-4B9A-A974-A38EBDDCA350}"/>
              </a:ext>
            </a:extLst>
          </p:cNvPr>
          <p:cNvSpPr>
            <a:spLocks noGrp="1"/>
          </p:cNvSpPr>
          <p:nvPr>
            <p:ph type="sldNum" sz="quarter" idx="12"/>
          </p:nvPr>
        </p:nvSpPr>
        <p:spPr/>
        <p:txBody>
          <a:bodyPr/>
          <a:lstStyle/>
          <a:p>
            <a:fld id="{1D5A5A0C-8A71-4E68-92DD-7952DD2C3D87}" type="slidenum">
              <a:rPr lang="en-US" smtClean="0"/>
              <a:t>11</a:t>
            </a:fld>
            <a:endParaRPr lang="en-US" dirty="0"/>
          </a:p>
        </p:txBody>
      </p:sp>
      <p:cxnSp>
        <p:nvCxnSpPr>
          <p:cNvPr id="20" name="Straight Arrow Connector 19">
            <a:extLst>
              <a:ext uri="{FF2B5EF4-FFF2-40B4-BE49-F238E27FC236}">
                <a16:creationId xmlns:a16="http://schemas.microsoft.com/office/drawing/2014/main" id="{5846C86C-D77C-4EBD-A3D8-8660F8ED6336}"/>
              </a:ext>
            </a:extLst>
          </p:cNvPr>
          <p:cNvCxnSpPr>
            <a:cxnSpLocks/>
            <a:stCxn id="4" idx="1"/>
          </p:cNvCxnSpPr>
          <p:nvPr/>
        </p:nvCxnSpPr>
        <p:spPr>
          <a:xfrm flipH="1">
            <a:off x="5222240" y="3541187"/>
            <a:ext cx="3021318" cy="2484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367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Event Module Training</a:t>
            </a:r>
          </a:p>
        </p:txBody>
      </p:sp>
      <p:sp>
        <p:nvSpPr>
          <p:cNvPr id="4" name="TextBox 3">
            <a:extLst>
              <a:ext uri="{FF2B5EF4-FFF2-40B4-BE49-F238E27FC236}">
                <a16:creationId xmlns:a16="http://schemas.microsoft.com/office/drawing/2014/main" id="{940043A0-A295-4F76-A954-1FBCE6307652}"/>
              </a:ext>
            </a:extLst>
          </p:cNvPr>
          <p:cNvSpPr txBox="1"/>
          <p:nvPr/>
        </p:nvSpPr>
        <p:spPr>
          <a:xfrm>
            <a:off x="8351578" y="1288006"/>
            <a:ext cx="3261243" cy="2031325"/>
          </a:xfrm>
          <a:prstGeom prst="rect">
            <a:avLst/>
          </a:prstGeom>
          <a:noFill/>
        </p:spPr>
        <p:txBody>
          <a:bodyPr wrap="square" rtlCol="0">
            <a:spAutoFit/>
          </a:bodyPr>
          <a:lstStyle/>
          <a:p>
            <a:r>
              <a:rPr lang="en-US" dirty="0"/>
              <a:t>We are building new Attributes for Events to provide the ability to see more information on them in aggregate.    For now, please make sure you add a Primary Audience.  More detail will be coming soon.</a:t>
            </a:r>
            <a:endParaRPr lang="en-US" b="1" dirty="0"/>
          </a:p>
        </p:txBody>
      </p:sp>
      <p:sp>
        <p:nvSpPr>
          <p:cNvPr id="5" name="Slide Number Placeholder 4">
            <a:extLst>
              <a:ext uri="{FF2B5EF4-FFF2-40B4-BE49-F238E27FC236}">
                <a16:creationId xmlns:a16="http://schemas.microsoft.com/office/drawing/2014/main" id="{8B23BAE5-E240-4B9A-A974-A38EBDDCA350}"/>
              </a:ext>
            </a:extLst>
          </p:cNvPr>
          <p:cNvSpPr>
            <a:spLocks noGrp="1"/>
          </p:cNvSpPr>
          <p:nvPr>
            <p:ph type="sldNum" sz="quarter" idx="12"/>
          </p:nvPr>
        </p:nvSpPr>
        <p:spPr/>
        <p:txBody>
          <a:bodyPr/>
          <a:lstStyle/>
          <a:p>
            <a:fld id="{1D5A5A0C-8A71-4E68-92DD-7952DD2C3D87}" type="slidenum">
              <a:rPr lang="en-US" smtClean="0"/>
              <a:t>12</a:t>
            </a:fld>
            <a:endParaRPr lang="en-US" dirty="0"/>
          </a:p>
        </p:txBody>
      </p:sp>
      <p:pic>
        <p:nvPicPr>
          <p:cNvPr id="3" name="Picture 2">
            <a:extLst>
              <a:ext uri="{FF2B5EF4-FFF2-40B4-BE49-F238E27FC236}">
                <a16:creationId xmlns:a16="http://schemas.microsoft.com/office/drawing/2014/main" id="{47C25E5A-6E1A-4CEA-ADDE-807A629B24BE}"/>
              </a:ext>
            </a:extLst>
          </p:cNvPr>
          <p:cNvPicPr>
            <a:picLocks noChangeAspect="1"/>
          </p:cNvPicPr>
          <p:nvPr/>
        </p:nvPicPr>
        <p:blipFill rotWithShape="1">
          <a:blip r:embed="rId2"/>
          <a:srcRect r="4270"/>
          <a:stretch/>
        </p:blipFill>
        <p:spPr>
          <a:xfrm>
            <a:off x="781854" y="1040452"/>
            <a:ext cx="6844026" cy="5242823"/>
          </a:xfrm>
          <a:prstGeom prst="rect">
            <a:avLst/>
          </a:prstGeom>
          <a:ln w="25400">
            <a:solidFill>
              <a:schemeClr val="tx1"/>
            </a:solidFill>
          </a:ln>
        </p:spPr>
      </p:pic>
    </p:spTree>
    <p:extLst>
      <p:ext uri="{BB962C8B-B14F-4D97-AF65-F5344CB8AC3E}">
        <p14:creationId xmlns:p14="http://schemas.microsoft.com/office/powerpoint/2010/main" val="896880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sp>
        <p:nvSpPr>
          <p:cNvPr id="2" name="TextBox 1">
            <a:extLst>
              <a:ext uri="{FF2B5EF4-FFF2-40B4-BE49-F238E27FC236}">
                <a16:creationId xmlns:a16="http://schemas.microsoft.com/office/drawing/2014/main" id="{41A1C968-1D95-4447-95D3-9AE2250067E1}"/>
              </a:ext>
            </a:extLst>
          </p:cNvPr>
          <p:cNvSpPr txBox="1"/>
          <p:nvPr/>
        </p:nvSpPr>
        <p:spPr>
          <a:xfrm>
            <a:off x="2248250" y="2390862"/>
            <a:ext cx="8019875" cy="1631216"/>
          </a:xfrm>
          <a:prstGeom prst="rect">
            <a:avLst/>
          </a:prstGeom>
          <a:noFill/>
        </p:spPr>
        <p:txBody>
          <a:bodyPr wrap="square" rtlCol="0">
            <a:spAutoFit/>
          </a:bodyPr>
          <a:lstStyle/>
          <a:p>
            <a:pPr marL="285750" indent="-285750">
              <a:buFont typeface="Arial" panose="020B0604020202020204" pitchFamily="34" charset="0"/>
              <a:buChar char="•"/>
            </a:pPr>
            <a:r>
              <a:rPr lang="en-US" sz="2000" b="1" dirty="0"/>
              <a:t>There are Four Basic Steps</a:t>
            </a:r>
          </a:p>
          <a:p>
            <a:pPr marL="742950" lvl="1" indent="-285750">
              <a:buFont typeface="Arial" panose="020B0604020202020204" pitchFamily="34" charset="0"/>
              <a:buChar char="•"/>
            </a:pPr>
            <a:r>
              <a:rPr lang="en-US" sz="2000" b="1" dirty="0"/>
              <a:t>Making the event in NXT</a:t>
            </a:r>
          </a:p>
          <a:p>
            <a:pPr marL="742950" lvl="1" indent="-285750">
              <a:buFont typeface="Arial" panose="020B0604020202020204" pitchFamily="34" charset="0"/>
              <a:buChar char="•"/>
            </a:pPr>
            <a:r>
              <a:rPr lang="en-US" sz="2000" b="1" dirty="0">
                <a:solidFill>
                  <a:srgbClr val="FF0000"/>
                </a:solidFill>
              </a:rPr>
              <a:t>Getting your Data</a:t>
            </a:r>
          </a:p>
          <a:p>
            <a:pPr marL="742950" lvl="1" indent="-285750">
              <a:buFont typeface="Arial" panose="020B0604020202020204" pitchFamily="34" charset="0"/>
              <a:buChar char="•"/>
            </a:pPr>
            <a:r>
              <a:rPr lang="en-US" sz="2000" b="1" dirty="0"/>
              <a:t>Making the Event PART in Page Builder and adding the EVENT to it</a:t>
            </a:r>
          </a:p>
          <a:p>
            <a:pPr marL="742950" lvl="1" indent="-285750">
              <a:buFont typeface="Arial" panose="020B0604020202020204" pitchFamily="34" charset="0"/>
              <a:buChar char="•"/>
            </a:pPr>
            <a:r>
              <a:rPr lang="en-US" sz="2000" b="1" dirty="0"/>
              <a:t>Making the Event PAGE in Page Builder and adding the PART to it </a:t>
            </a:r>
          </a:p>
        </p:txBody>
      </p:sp>
      <p:sp>
        <p:nvSpPr>
          <p:cNvPr id="3" name="Slide Number Placeholder 2">
            <a:extLst>
              <a:ext uri="{FF2B5EF4-FFF2-40B4-BE49-F238E27FC236}">
                <a16:creationId xmlns:a16="http://schemas.microsoft.com/office/drawing/2014/main" id="{0549E7C1-B860-4D6E-BE03-92A417E0FB72}"/>
              </a:ext>
            </a:extLst>
          </p:cNvPr>
          <p:cNvSpPr>
            <a:spLocks noGrp="1"/>
          </p:cNvSpPr>
          <p:nvPr>
            <p:ph type="sldNum" sz="quarter" idx="12"/>
          </p:nvPr>
        </p:nvSpPr>
        <p:spPr/>
        <p:txBody>
          <a:bodyPr/>
          <a:lstStyle/>
          <a:p>
            <a:fld id="{1D5A5A0C-8A71-4E68-92DD-7952DD2C3D87}" type="slidenum">
              <a:rPr lang="en-US" smtClean="0"/>
              <a:t>13</a:t>
            </a:fld>
            <a:endParaRPr lang="en-US" dirty="0"/>
          </a:p>
        </p:txBody>
      </p:sp>
    </p:spTree>
    <p:extLst>
      <p:ext uri="{BB962C8B-B14F-4D97-AF65-F5344CB8AC3E}">
        <p14:creationId xmlns:p14="http://schemas.microsoft.com/office/powerpoint/2010/main" val="4126133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rrow: Down 16">
            <a:extLst>
              <a:ext uri="{FF2B5EF4-FFF2-40B4-BE49-F238E27FC236}">
                <a16:creationId xmlns:a16="http://schemas.microsoft.com/office/drawing/2014/main" id="{76591AF5-A1CF-4F26-B41D-B5FB1C0A1E5D}"/>
              </a:ext>
            </a:extLst>
          </p:cNvPr>
          <p:cNvSpPr/>
          <p:nvPr/>
        </p:nvSpPr>
        <p:spPr>
          <a:xfrm>
            <a:off x="1275672" y="2810877"/>
            <a:ext cx="3463376" cy="1498989"/>
          </a:xfrm>
          <a:prstGeom prst="downArrow">
            <a:avLst>
              <a:gd name="adj1" fmla="val 50000"/>
              <a:gd name="adj2" fmla="val 492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BA8997E6-0AA4-4DD0-9D05-E36259BDF807}"/>
              </a:ext>
            </a:extLst>
          </p:cNvPr>
          <p:cNvSpPr/>
          <p:nvPr/>
        </p:nvSpPr>
        <p:spPr>
          <a:xfrm>
            <a:off x="964734" y="1027398"/>
            <a:ext cx="10475426" cy="18174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sp>
        <p:nvSpPr>
          <p:cNvPr id="2" name="TextBox 1">
            <a:extLst>
              <a:ext uri="{FF2B5EF4-FFF2-40B4-BE49-F238E27FC236}">
                <a16:creationId xmlns:a16="http://schemas.microsoft.com/office/drawing/2014/main" id="{41A1C968-1D95-4447-95D3-9AE2250067E1}"/>
              </a:ext>
            </a:extLst>
          </p:cNvPr>
          <p:cNvSpPr txBox="1"/>
          <p:nvPr/>
        </p:nvSpPr>
        <p:spPr>
          <a:xfrm>
            <a:off x="1103673" y="1157681"/>
            <a:ext cx="10197548" cy="2246769"/>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bg1"/>
                </a:solidFill>
              </a:rPr>
              <a:t>When it comes to your event data ask yourself:</a:t>
            </a:r>
          </a:p>
          <a:p>
            <a:pPr marL="742950" lvl="1" indent="-285750">
              <a:buFont typeface="Arial" panose="020B0604020202020204" pitchFamily="34" charset="0"/>
              <a:buChar char="•"/>
            </a:pPr>
            <a:r>
              <a:rPr lang="en-US" sz="2000" b="1" dirty="0">
                <a:solidFill>
                  <a:schemeClr val="bg1"/>
                </a:solidFill>
              </a:rPr>
              <a:t>Is your data </a:t>
            </a:r>
            <a:r>
              <a:rPr lang="en-US" sz="2000" b="1" dirty="0">
                <a:solidFill>
                  <a:schemeClr val="accent4">
                    <a:lumMod val="60000"/>
                    <a:lumOff val="40000"/>
                  </a:schemeClr>
                </a:solidFill>
              </a:rPr>
              <a:t>COMPLICATED</a:t>
            </a:r>
            <a:r>
              <a:rPr lang="en-US" sz="2000" b="1" dirty="0">
                <a:solidFill>
                  <a:schemeClr val="bg1"/>
                </a:solidFill>
              </a:rPr>
              <a:t>?  </a:t>
            </a:r>
          </a:p>
          <a:p>
            <a:pPr marL="1200150" lvl="2" indent="-285750">
              <a:buFont typeface="Arial" panose="020B0604020202020204" pitchFamily="34" charset="0"/>
              <a:buChar char="•"/>
            </a:pPr>
            <a:r>
              <a:rPr lang="en-US" sz="2000" b="1" dirty="0">
                <a:solidFill>
                  <a:schemeClr val="bg1"/>
                </a:solidFill>
              </a:rPr>
              <a:t>Are you pulling in multiple constituencies and filtering them down?</a:t>
            </a:r>
          </a:p>
          <a:p>
            <a:pPr marL="742950" lvl="1" indent="-285750">
              <a:buFont typeface="Arial" panose="020B0604020202020204" pitchFamily="34" charset="0"/>
              <a:buChar char="•"/>
            </a:pPr>
            <a:r>
              <a:rPr lang="en-US" sz="2000" b="1" dirty="0">
                <a:solidFill>
                  <a:schemeClr val="bg1"/>
                </a:solidFill>
              </a:rPr>
              <a:t>Is your data </a:t>
            </a:r>
            <a:r>
              <a:rPr lang="en-US" sz="2000" b="1" dirty="0">
                <a:solidFill>
                  <a:schemeClr val="accent4">
                    <a:lumMod val="60000"/>
                    <a:lumOff val="40000"/>
                  </a:schemeClr>
                </a:solidFill>
              </a:rPr>
              <a:t>EASY?</a:t>
            </a:r>
            <a:r>
              <a:rPr lang="en-US" sz="2000" b="1" dirty="0">
                <a:solidFill>
                  <a:schemeClr val="bg1"/>
                </a:solidFill>
              </a:rPr>
              <a:t> </a:t>
            </a:r>
          </a:p>
          <a:p>
            <a:pPr marL="1200150" lvl="2" indent="-285750">
              <a:buFont typeface="Arial" panose="020B0604020202020204" pitchFamily="34" charset="0"/>
              <a:buChar char="•"/>
            </a:pPr>
            <a:r>
              <a:rPr lang="en-US" sz="2000" b="1" dirty="0">
                <a:solidFill>
                  <a:schemeClr val="bg1"/>
                </a:solidFill>
              </a:rPr>
              <a:t>Are you pulling a small, focused list? (e.g. all alumni living in or near Austin, Texas)</a:t>
            </a:r>
          </a:p>
          <a:p>
            <a:endParaRPr lang="en-US" sz="2000" b="1" dirty="0"/>
          </a:p>
          <a:p>
            <a:endParaRPr lang="en-US" sz="2000" b="1" dirty="0"/>
          </a:p>
        </p:txBody>
      </p:sp>
      <p:sp>
        <p:nvSpPr>
          <p:cNvPr id="3" name="Slide Number Placeholder 2">
            <a:extLst>
              <a:ext uri="{FF2B5EF4-FFF2-40B4-BE49-F238E27FC236}">
                <a16:creationId xmlns:a16="http://schemas.microsoft.com/office/drawing/2014/main" id="{0549E7C1-B860-4D6E-BE03-92A417E0FB72}"/>
              </a:ext>
            </a:extLst>
          </p:cNvPr>
          <p:cNvSpPr>
            <a:spLocks noGrp="1"/>
          </p:cNvSpPr>
          <p:nvPr>
            <p:ph type="sldNum" sz="quarter" idx="12"/>
          </p:nvPr>
        </p:nvSpPr>
        <p:spPr/>
        <p:txBody>
          <a:bodyPr/>
          <a:lstStyle/>
          <a:p>
            <a:fld id="{1D5A5A0C-8A71-4E68-92DD-7952DD2C3D87}" type="slidenum">
              <a:rPr lang="en-US" smtClean="0"/>
              <a:t>14</a:t>
            </a:fld>
            <a:endParaRPr lang="en-US" dirty="0"/>
          </a:p>
        </p:txBody>
      </p:sp>
      <p:sp>
        <p:nvSpPr>
          <p:cNvPr id="12" name="Arrow: Down 11">
            <a:extLst>
              <a:ext uri="{FF2B5EF4-FFF2-40B4-BE49-F238E27FC236}">
                <a16:creationId xmlns:a16="http://schemas.microsoft.com/office/drawing/2014/main" id="{D2878FBA-005B-46CB-86D7-E64CBC308DD0}"/>
              </a:ext>
            </a:extLst>
          </p:cNvPr>
          <p:cNvSpPr/>
          <p:nvPr/>
        </p:nvSpPr>
        <p:spPr>
          <a:xfrm>
            <a:off x="7034742" y="2811762"/>
            <a:ext cx="3463376" cy="1498989"/>
          </a:xfrm>
          <a:prstGeom prst="downArrow">
            <a:avLst>
              <a:gd name="adj1" fmla="val 50000"/>
              <a:gd name="adj2" fmla="val 492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F5B5-E94E-44C3-8640-F8BC7174A8C7}"/>
              </a:ext>
            </a:extLst>
          </p:cNvPr>
          <p:cNvSpPr/>
          <p:nvPr/>
        </p:nvSpPr>
        <p:spPr>
          <a:xfrm>
            <a:off x="1275672" y="4309866"/>
            <a:ext cx="3463376" cy="19914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A1929286-6C25-42A2-A2E0-8321499BAD7F}"/>
              </a:ext>
            </a:extLst>
          </p:cNvPr>
          <p:cNvSpPr/>
          <p:nvPr/>
        </p:nvSpPr>
        <p:spPr>
          <a:xfrm>
            <a:off x="7144386" y="4310751"/>
            <a:ext cx="3463376" cy="19914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B47FE97-2AE9-428F-87DD-6604F9D711B5}"/>
              </a:ext>
            </a:extLst>
          </p:cNvPr>
          <p:cNvSpPr txBox="1"/>
          <p:nvPr/>
        </p:nvSpPr>
        <p:spPr>
          <a:xfrm>
            <a:off x="2225040" y="3208825"/>
            <a:ext cx="1219200" cy="707886"/>
          </a:xfrm>
          <a:prstGeom prst="rect">
            <a:avLst/>
          </a:prstGeom>
          <a:noFill/>
        </p:spPr>
        <p:txBody>
          <a:bodyPr wrap="square" rtlCol="0">
            <a:spAutoFit/>
          </a:bodyPr>
          <a:lstStyle/>
          <a:p>
            <a:pPr lvl="1"/>
            <a:r>
              <a:rPr lang="en-US" sz="2000" b="1" dirty="0">
                <a:solidFill>
                  <a:schemeClr val="accent4">
                    <a:lumMod val="60000"/>
                    <a:lumOff val="40000"/>
                  </a:schemeClr>
                </a:solidFill>
              </a:rPr>
              <a:t>EASY</a:t>
            </a:r>
            <a:endParaRPr lang="en-US" sz="2000" b="1" dirty="0"/>
          </a:p>
          <a:p>
            <a:endParaRPr lang="en-US" sz="2000" b="1" dirty="0"/>
          </a:p>
        </p:txBody>
      </p:sp>
      <p:sp>
        <p:nvSpPr>
          <p:cNvPr id="16" name="TextBox 15">
            <a:extLst>
              <a:ext uri="{FF2B5EF4-FFF2-40B4-BE49-F238E27FC236}">
                <a16:creationId xmlns:a16="http://schemas.microsoft.com/office/drawing/2014/main" id="{28480BF3-22CE-46C6-9F35-38795F351D09}"/>
              </a:ext>
            </a:extLst>
          </p:cNvPr>
          <p:cNvSpPr txBox="1"/>
          <p:nvPr/>
        </p:nvSpPr>
        <p:spPr>
          <a:xfrm>
            <a:off x="7954298" y="3204395"/>
            <a:ext cx="1843552" cy="400110"/>
          </a:xfrm>
          <a:prstGeom prst="rect">
            <a:avLst/>
          </a:prstGeom>
          <a:noFill/>
        </p:spPr>
        <p:txBody>
          <a:bodyPr wrap="square" rtlCol="0">
            <a:spAutoFit/>
          </a:bodyPr>
          <a:lstStyle/>
          <a:p>
            <a:r>
              <a:rPr lang="en-US" sz="2000" b="1" dirty="0">
                <a:solidFill>
                  <a:schemeClr val="accent4">
                    <a:lumMod val="60000"/>
                    <a:lumOff val="40000"/>
                  </a:schemeClr>
                </a:solidFill>
              </a:rPr>
              <a:t>COMPLICATED</a:t>
            </a:r>
            <a:endParaRPr lang="en-US" sz="2000" b="1" dirty="0"/>
          </a:p>
        </p:txBody>
      </p:sp>
      <p:sp>
        <p:nvSpPr>
          <p:cNvPr id="20" name="TextBox 19">
            <a:extLst>
              <a:ext uri="{FF2B5EF4-FFF2-40B4-BE49-F238E27FC236}">
                <a16:creationId xmlns:a16="http://schemas.microsoft.com/office/drawing/2014/main" id="{B4118128-86E5-4BFB-958B-6AEF6C8EF457}"/>
              </a:ext>
            </a:extLst>
          </p:cNvPr>
          <p:cNvSpPr txBox="1"/>
          <p:nvPr/>
        </p:nvSpPr>
        <p:spPr>
          <a:xfrm>
            <a:off x="1584238" y="4705446"/>
            <a:ext cx="2910248" cy="1015663"/>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bg1"/>
                </a:solidFill>
              </a:rPr>
              <a:t>You can pull the list yourself with the NXT list functionality</a:t>
            </a:r>
          </a:p>
        </p:txBody>
      </p:sp>
      <p:sp>
        <p:nvSpPr>
          <p:cNvPr id="21" name="TextBox 20">
            <a:extLst>
              <a:ext uri="{FF2B5EF4-FFF2-40B4-BE49-F238E27FC236}">
                <a16:creationId xmlns:a16="http://schemas.microsoft.com/office/drawing/2014/main" id="{CD28A805-5C93-459F-AB23-2E0CA8185AE9}"/>
              </a:ext>
            </a:extLst>
          </p:cNvPr>
          <p:cNvSpPr txBox="1"/>
          <p:nvPr/>
        </p:nvSpPr>
        <p:spPr>
          <a:xfrm>
            <a:off x="7420950" y="4706475"/>
            <a:ext cx="2910248" cy="707886"/>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bg1"/>
                </a:solidFill>
              </a:rPr>
              <a:t>Work with Carol or Dana to pull a list </a:t>
            </a:r>
          </a:p>
        </p:txBody>
      </p:sp>
    </p:spTree>
    <p:extLst>
      <p:ext uri="{BB962C8B-B14F-4D97-AF65-F5344CB8AC3E}">
        <p14:creationId xmlns:p14="http://schemas.microsoft.com/office/powerpoint/2010/main" val="429378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sp>
        <p:nvSpPr>
          <p:cNvPr id="2" name="TextBox 1">
            <a:extLst>
              <a:ext uri="{FF2B5EF4-FFF2-40B4-BE49-F238E27FC236}">
                <a16:creationId xmlns:a16="http://schemas.microsoft.com/office/drawing/2014/main" id="{41A1C968-1D95-4447-95D3-9AE2250067E1}"/>
              </a:ext>
            </a:extLst>
          </p:cNvPr>
          <p:cNvSpPr txBox="1"/>
          <p:nvPr/>
        </p:nvSpPr>
        <p:spPr>
          <a:xfrm>
            <a:off x="6421120" y="1351280"/>
            <a:ext cx="4621254" cy="5940088"/>
          </a:xfrm>
          <a:prstGeom prst="rect">
            <a:avLst/>
          </a:prstGeom>
          <a:noFill/>
        </p:spPr>
        <p:txBody>
          <a:bodyPr wrap="square" rtlCol="0">
            <a:spAutoFit/>
          </a:bodyPr>
          <a:lstStyle/>
          <a:p>
            <a:pPr marL="285750" indent="-285750">
              <a:buFont typeface="Arial" panose="020B0604020202020204" pitchFamily="34" charset="0"/>
              <a:buChar char="•"/>
            </a:pPr>
            <a:r>
              <a:rPr lang="en-US" sz="2000" b="1" dirty="0"/>
              <a:t>For Easy data pulls, you can use the list functionality in NXT.  </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You will need to create your list with your criteria.</a:t>
            </a:r>
          </a:p>
          <a:p>
            <a:pPr marL="285750" indent="-285750">
              <a:buFont typeface="Arial" panose="020B0604020202020204" pitchFamily="34" charset="0"/>
              <a:buChar char="•"/>
            </a:pPr>
            <a:endParaRPr lang="en-US" sz="2000" b="1" dirty="0"/>
          </a:p>
          <a:p>
            <a:pPr marL="742950" lvl="1" indent="-285750">
              <a:buFont typeface="Arial" panose="020B0604020202020204" pitchFamily="34" charset="0"/>
              <a:buChar char="•"/>
            </a:pPr>
            <a:r>
              <a:rPr lang="en-US" sz="2000" b="1" dirty="0"/>
              <a:t>Make sure you REMOVE the following Exclusion codes from the Marketing tab when creating filters:</a:t>
            </a:r>
          </a:p>
          <a:p>
            <a:pPr marL="1200150" lvl="2" indent="-285750">
              <a:buFont typeface="Arial" panose="020B0604020202020204" pitchFamily="34" charset="0"/>
              <a:buChar char="•"/>
            </a:pPr>
            <a:r>
              <a:rPr lang="en-US" sz="2000" b="1" dirty="0"/>
              <a:t>Do Not Contact Ever</a:t>
            </a:r>
          </a:p>
          <a:p>
            <a:pPr marL="1200150" lvl="2" indent="-285750">
              <a:buFont typeface="Arial" panose="020B0604020202020204" pitchFamily="34" charset="0"/>
              <a:buChar char="•"/>
            </a:pPr>
            <a:r>
              <a:rPr lang="en-US" sz="2000" b="1" dirty="0"/>
              <a:t>Don Not Send Email Ever</a:t>
            </a:r>
          </a:p>
          <a:p>
            <a:pPr marL="1200150" lvl="2" indent="-285750">
              <a:buFont typeface="Arial" panose="020B0604020202020204" pitchFamily="34" charset="0"/>
              <a:buChar char="•"/>
            </a:pPr>
            <a:r>
              <a:rPr lang="en-US" sz="2000" b="1" dirty="0"/>
              <a:t>Don Not  Send Event Email</a:t>
            </a:r>
          </a:p>
          <a:p>
            <a:pPr marL="1200150" lvl="2" indent="-285750">
              <a:buFont typeface="Arial" panose="020B0604020202020204" pitchFamily="34" charset="0"/>
              <a:buChar char="•"/>
            </a:pPr>
            <a:r>
              <a:rPr lang="en-US" sz="2000" b="1" dirty="0"/>
              <a:t>And if sending a MIIS Event:  MIIS Do Not Send Emails</a:t>
            </a:r>
          </a:p>
          <a:p>
            <a:pPr marL="742950" lvl="1" indent="-285750">
              <a:buFont typeface="Arial" panose="020B0604020202020204" pitchFamily="34" charset="0"/>
              <a:buChar char="•"/>
            </a:pPr>
            <a:endParaRPr lang="en-US" sz="2000" b="1" dirty="0"/>
          </a:p>
          <a:p>
            <a:pPr marL="742950" lvl="1" indent="-285750">
              <a:buFont typeface="Arial" panose="020B0604020202020204" pitchFamily="34" charset="0"/>
              <a:buChar char="•"/>
            </a:pPr>
            <a:endParaRPr lang="en-US" sz="2000" b="1" dirty="0"/>
          </a:p>
          <a:p>
            <a:endParaRPr lang="en-US" sz="2000" b="1" dirty="0"/>
          </a:p>
          <a:p>
            <a:endParaRPr lang="en-US" sz="2000" b="1" dirty="0"/>
          </a:p>
        </p:txBody>
      </p:sp>
      <p:sp>
        <p:nvSpPr>
          <p:cNvPr id="3" name="Slide Number Placeholder 2">
            <a:extLst>
              <a:ext uri="{FF2B5EF4-FFF2-40B4-BE49-F238E27FC236}">
                <a16:creationId xmlns:a16="http://schemas.microsoft.com/office/drawing/2014/main" id="{0549E7C1-B860-4D6E-BE03-92A417E0FB72}"/>
              </a:ext>
            </a:extLst>
          </p:cNvPr>
          <p:cNvSpPr>
            <a:spLocks noGrp="1"/>
          </p:cNvSpPr>
          <p:nvPr>
            <p:ph type="sldNum" sz="quarter" idx="12"/>
          </p:nvPr>
        </p:nvSpPr>
        <p:spPr/>
        <p:txBody>
          <a:bodyPr/>
          <a:lstStyle/>
          <a:p>
            <a:fld id="{1D5A5A0C-8A71-4E68-92DD-7952DD2C3D87}" type="slidenum">
              <a:rPr lang="en-US" smtClean="0"/>
              <a:t>15</a:t>
            </a:fld>
            <a:endParaRPr lang="en-US" dirty="0"/>
          </a:p>
        </p:txBody>
      </p:sp>
      <p:pic>
        <p:nvPicPr>
          <p:cNvPr id="5" name="Picture 4">
            <a:extLst>
              <a:ext uri="{FF2B5EF4-FFF2-40B4-BE49-F238E27FC236}">
                <a16:creationId xmlns:a16="http://schemas.microsoft.com/office/drawing/2014/main" id="{85FCCDAD-4533-4C5A-BEBF-B96AF7368326}"/>
              </a:ext>
            </a:extLst>
          </p:cNvPr>
          <p:cNvPicPr>
            <a:picLocks noChangeAspect="1"/>
          </p:cNvPicPr>
          <p:nvPr/>
        </p:nvPicPr>
        <p:blipFill>
          <a:blip r:embed="rId2"/>
          <a:stretch>
            <a:fillRect/>
          </a:stretch>
        </p:blipFill>
        <p:spPr>
          <a:xfrm>
            <a:off x="597259" y="1040452"/>
            <a:ext cx="5705475" cy="5572125"/>
          </a:xfrm>
          <a:prstGeom prst="rect">
            <a:avLst/>
          </a:prstGeom>
          <a:ln w="25400">
            <a:solidFill>
              <a:schemeClr val="accent1">
                <a:shade val="50000"/>
              </a:schemeClr>
            </a:solidFill>
          </a:ln>
        </p:spPr>
      </p:pic>
      <p:cxnSp>
        <p:nvCxnSpPr>
          <p:cNvPr id="8" name="Straight Arrow Connector 7">
            <a:extLst>
              <a:ext uri="{FF2B5EF4-FFF2-40B4-BE49-F238E27FC236}">
                <a16:creationId xmlns:a16="http://schemas.microsoft.com/office/drawing/2014/main" id="{09097D39-BCC3-4FAA-AFD1-3BDF18D31EF0}"/>
              </a:ext>
            </a:extLst>
          </p:cNvPr>
          <p:cNvCxnSpPr>
            <a:cxnSpLocks/>
          </p:cNvCxnSpPr>
          <p:nvPr/>
        </p:nvCxnSpPr>
        <p:spPr>
          <a:xfrm flipH="1" flipV="1">
            <a:off x="1625600" y="3230880"/>
            <a:ext cx="5283201" cy="1981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136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sp>
        <p:nvSpPr>
          <p:cNvPr id="2" name="TextBox 1">
            <a:extLst>
              <a:ext uri="{FF2B5EF4-FFF2-40B4-BE49-F238E27FC236}">
                <a16:creationId xmlns:a16="http://schemas.microsoft.com/office/drawing/2014/main" id="{41A1C968-1D95-4447-95D3-9AE2250067E1}"/>
              </a:ext>
            </a:extLst>
          </p:cNvPr>
          <p:cNvSpPr txBox="1"/>
          <p:nvPr/>
        </p:nvSpPr>
        <p:spPr>
          <a:xfrm>
            <a:off x="6918960" y="1089164"/>
            <a:ext cx="4773654" cy="4708981"/>
          </a:xfrm>
          <a:prstGeom prst="rect">
            <a:avLst/>
          </a:prstGeom>
          <a:noFill/>
        </p:spPr>
        <p:txBody>
          <a:bodyPr wrap="square" rtlCol="0">
            <a:spAutoFit/>
          </a:bodyPr>
          <a:lstStyle/>
          <a:p>
            <a:pPr marL="285750" indent="-285750">
              <a:buFont typeface="Arial" panose="020B0604020202020204" pitchFamily="34" charset="0"/>
              <a:buChar char="•"/>
            </a:pPr>
            <a:r>
              <a:rPr lang="en-US" sz="2000" b="1" dirty="0"/>
              <a:t>Once you  have your list you can download to Excel, remove the folks without emails and send the email out via iMods (for now)</a:t>
            </a:r>
            <a:br>
              <a:rPr lang="en-US" sz="2000" b="1" dirty="0"/>
            </a:br>
            <a:endParaRPr lang="en-US" sz="2000" b="1" dirty="0"/>
          </a:p>
          <a:p>
            <a:pPr marL="285750" indent="-285750">
              <a:buFont typeface="Arial" panose="020B0604020202020204" pitchFamily="34" charset="0"/>
              <a:buChar char="•"/>
            </a:pPr>
            <a:r>
              <a:rPr lang="en-US" sz="2000" b="1" dirty="0"/>
              <a:t>Then you can add the list you created to your event by going to NXT, opening your event, clicking Work with participants</a:t>
            </a:r>
            <a:br>
              <a:rPr lang="en-US" sz="2000" b="1" dirty="0"/>
            </a:br>
            <a:endParaRPr lang="en-US" sz="2000" b="1" dirty="0"/>
          </a:p>
          <a:p>
            <a:pPr marL="285750" indent="-285750">
              <a:buFont typeface="Arial" panose="020B0604020202020204" pitchFamily="34" charset="0"/>
              <a:buChar char="•"/>
            </a:pPr>
            <a:r>
              <a:rPr lang="en-US" sz="2000" b="1" dirty="0"/>
              <a:t>Then click Add from a saved list and upload your saved list as invited.</a:t>
            </a:r>
          </a:p>
          <a:p>
            <a:endParaRPr lang="en-US" sz="2000" b="1" dirty="0"/>
          </a:p>
          <a:p>
            <a:pPr marL="285750" indent="-285750">
              <a:buFont typeface="Arial" panose="020B0604020202020204" pitchFamily="34" charset="0"/>
              <a:buChar char="•"/>
            </a:pPr>
            <a:r>
              <a:rPr lang="en-US" sz="2000" b="1" dirty="0"/>
              <a:t>Note:  This will include some without emails, this is OK.</a:t>
            </a:r>
          </a:p>
        </p:txBody>
      </p:sp>
      <p:sp>
        <p:nvSpPr>
          <p:cNvPr id="3" name="Slide Number Placeholder 2">
            <a:extLst>
              <a:ext uri="{FF2B5EF4-FFF2-40B4-BE49-F238E27FC236}">
                <a16:creationId xmlns:a16="http://schemas.microsoft.com/office/drawing/2014/main" id="{0549E7C1-B860-4D6E-BE03-92A417E0FB72}"/>
              </a:ext>
            </a:extLst>
          </p:cNvPr>
          <p:cNvSpPr>
            <a:spLocks noGrp="1"/>
          </p:cNvSpPr>
          <p:nvPr>
            <p:ph type="sldNum" sz="quarter" idx="12"/>
          </p:nvPr>
        </p:nvSpPr>
        <p:spPr/>
        <p:txBody>
          <a:bodyPr/>
          <a:lstStyle/>
          <a:p>
            <a:fld id="{1D5A5A0C-8A71-4E68-92DD-7952DD2C3D87}" type="slidenum">
              <a:rPr lang="en-US" smtClean="0"/>
              <a:t>16</a:t>
            </a:fld>
            <a:endParaRPr lang="en-US" dirty="0"/>
          </a:p>
        </p:txBody>
      </p:sp>
      <p:pic>
        <p:nvPicPr>
          <p:cNvPr id="5" name="Picture 4">
            <a:extLst>
              <a:ext uri="{FF2B5EF4-FFF2-40B4-BE49-F238E27FC236}">
                <a16:creationId xmlns:a16="http://schemas.microsoft.com/office/drawing/2014/main" id="{5F8CB76F-5510-4682-8ED0-360A154F971C}"/>
              </a:ext>
            </a:extLst>
          </p:cNvPr>
          <p:cNvPicPr>
            <a:picLocks noChangeAspect="1"/>
          </p:cNvPicPr>
          <p:nvPr/>
        </p:nvPicPr>
        <p:blipFill>
          <a:blip r:embed="rId2"/>
          <a:stretch>
            <a:fillRect/>
          </a:stretch>
        </p:blipFill>
        <p:spPr>
          <a:xfrm>
            <a:off x="1210586" y="1428750"/>
            <a:ext cx="2686050" cy="2000250"/>
          </a:xfrm>
          <a:prstGeom prst="rect">
            <a:avLst/>
          </a:prstGeom>
          <a:ln w="25400">
            <a:solidFill>
              <a:schemeClr val="tx1"/>
            </a:solidFill>
          </a:ln>
        </p:spPr>
      </p:pic>
      <p:cxnSp>
        <p:nvCxnSpPr>
          <p:cNvPr id="7" name="Straight Arrow Connector 6">
            <a:extLst>
              <a:ext uri="{FF2B5EF4-FFF2-40B4-BE49-F238E27FC236}">
                <a16:creationId xmlns:a16="http://schemas.microsoft.com/office/drawing/2014/main" id="{7BC4C84C-9F41-4FF9-AEA6-C703945BC13B}"/>
              </a:ext>
            </a:extLst>
          </p:cNvPr>
          <p:cNvCxnSpPr>
            <a:cxnSpLocks/>
            <a:stCxn id="2" idx="1"/>
          </p:cNvCxnSpPr>
          <p:nvPr/>
        </p:nvCxnSpPr>
        <p:spPr>
          <a:xfrm flipH="1" flipV="1">
            <a:off x="2641600" y="2895603"/>
            <a:ext cx="4277360" cy="5480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626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338EC-B21B-4CA0-9AC0-52AF6BE70E24}"/>
              </a:ext>
            </a:extLst>
          </p:cNvPr>
          <p:cNvPicPr>
            <a:picLocks noChangeAspect="1"/>
          </p:cNvPicPr>
          <p:nvPr/>
        </p:nvPicPr>
        <p:blipFill>
          <a:blip r:embed="rId2"/>
          <a:stretch>
            <a:fillRect/>
          </a:stretch>
        </p:blipFill>
        <p:spPr>
          <a:xfrm>
            <a:off x="223520" y="1040452"/>
            <a:ext cx="6386515" cy="4070028"/>
          </a:xfrm>
          <a:prstGeom prst="rect">
            <a:avLst/>
          </a:prstGeom>
          <a:ln w="25400">
            <a:solidFill>
              <a:schemeClr val="tx1"/>
            </a:solidFill>
          </a:ln>
        </p:spPr>
      </p:pic>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sp>
        <p:nvSpPr>
          <p:cNvPr id="2" name="TextBox 1">
            <a:extLst>
              <a:ext uri="{FF2B5EF4-FFF2-40B4-BE49-F238E27FC236}">
                <a16:creationId xmlns:a16="http://schemas.microsoft.com/office/drawing/2014/main" id="{41A1C968-1D95-4447-95D3-9AE2250067E1}"/>
              </a:ext>
            </a:extLst>
          </p:cNvPr>
          <p:cNvSpPr txBox="1"/>
          <p:nvPr/>
        </p:nvSpPr>
        <p:spPr>
          <a:xfrm>
            <a:off x="6918960" y="1089164"/>
            <a:ext cx="4773654" cy="5355312"/>
          </a:xfrm>
          <a:prstGeom prst="rect">
            <a:avLst/>
          </a:prstGeom>
          <a:noFill/>
        </p:spPr>
        <p:txBody>
          <a:bodyPr wrap="square" rtlCol="0">
            <a:spAutoFit/>
          </a:bodyPr>
          <a:lstStyle/>
          <a:p>
            <a:r>
              <a:rPr lang="en-US" dirty="0"/>
              <a:t>To make your list clear as to who was actually invited, and who would have been invited if we had had an email for them, do the following: </a:t>
            </a:r>
          </a:p>
          <a:p>
            <a:endParaRPr lang="en-US" dirty="0"/>
          </a:p>
          <a:p>
            <a:pPr marL="285750" indent="-285750">
              <a:buFont typeface="Arial" panose="020B0604020202020204" pitchFamily="34" charset="0"/>
              <a:buChar char="•"/>
            </a:pPr>
            <a:r>
              <a:rPr lang="en-US" dirty="0"/>
              <a:t>Go to your list of invited</a:t>
            </a:r>
          </a:p>
          <a:p>
            <a:pPr marL="285750" indent="-285750">
              <a:buFont typeface="Arial" panose="020B0604020202020204" pitchFamily="34" charset="0"/>
              <a:buChar char="•"/>
            </a:pPr>
            <a:r>
              <a:rPr lang="en-US" dirty="0"/>
              <a:t>Hit the filter button</a:t>
            </a:r>
          </a:p>
          <a:p>
            <a:pPr marL="285750" indent="-285750">
              <a:buFont typeface="Arial" panose="020B0604020202020204" pitchFamily="34" charset="0"/>
              <a:buChar char="•"/>
            </a:pPr>
            <a:r>
              <a:rPr lang="en-US" dirty="0"/>
              <a:t>Under “Email status,” select “is not eligible for email”</a:t>
            </a:r>
          </a:p>
          <a:p>
            <a:pPr marL="285750" indent="-285750">
              <a:buFont typeface="Arial" panose="020B0604020202020204" pitchFamily="34" charset="0"/>
              <a:buChar char="•"/>
            </a:pPr>
            <a:r>
              <a:rPr lang="en-US" dirty="0"/>
              <a:t>Apply filters</a:t>
            </a:r>
          </a:p>
          <a:p>
            <a:pPr marL="285750" indent="-285750">
              <a:buFont typeface="Arial" panose="020B0604020202020204" pitchFamily="34" charset="0"/>
              <a:buChar char="•"/>
            </a:pPr>
            <a:r>
              <a:rPr lang="en-US" dirty="0"/>
              <a:t>Select all</a:t>
            </a:r>
          </a:p>
          <a:p>
            <a:pPr marL="285750" indent="-285750">
              <a:buFont typeface="Arial" panose="020B0604020202020204" pitchFamily="34" charset="0"/>
              <a:buChar char="•"/>
            </a:pPr>
            <a:r>
              <a:rPr lang="en-US" dirty="0"/>
              <a:t>At the bottom of the window, click “update invitation status”</a:t>
            </a:r>
          </a:p>
          <a:p>
            <a:pPr marL="285750" indent="-285750">
              <a:buFont typeface="Arial" panose="020B0604020202020204" pitchFamily="34" charset="0"/>
              <a:buChar char="•"/>
            </a:pPr>
            <a:r>
              <a:rPr lang="en-US" dirty="0"/>
              <a:t>Make sure “not invited” is selected </a:t>
            </a:r>
          </a:p>
          <a:p>
            <a:pPr marL="285750" indent="-285750">
              <a:buFont typeface="Arial" panose="020B0604020202020204" pitchFamily="34" charset="0"/>
              <a:buChar char="•"/>
            </a:pPr>
            <a:r>
              <a:rPr lang="en-US" dirty="0"/>
              <a:t>Click “Save”</a:t>
            </a:r>
          </a:p>
          <a:p>
            <a:r>
              <a:rPr lang="en-US" dirty="0"/>
              <a:t> </a:t>
            </a:r>
          </a:p>
          <a:p>
            <a:r>
              <a:rPr lang="en-US" dirty="0"/>
              <a:t>This will leave all the people with no email address attached to the event (so you can see who </a:t>
            </a:r>
            <a:r>
              <a:rPr lang="en-US" i="1" dirty="0"/>
              <a:t>would have been</a:t>
            </a:r>
            <a:r>
              <a:rPr lang="en-US" dirty="0"/>
              <a:t> invited if they had an email address), but not invited or registered.</a:t>
            </a:r>
          </a:p>
        </p:txBody>
      </p:sp>
      <p:sp>
        <p:nvSpPr>
          <p:cNvPr id="3" name="Slide Number Placeholder 2">
            <a:extLst>
              <a:ext uri="{FF2B5EF4-FFF2-40B4-BE49-F238E27FC236}">
                <a16:creationId xmlns:a16="http://schemas.microsoft.com/office/drawing/2014/main" id="{0549E7C1-B860-4D6E-BE03-92A417E0FB72}"/>
              </a:ext>
            </a:extLst>
          </p:cNvPr>
          <p:cNvSpPr>
            <a:spLocks noGrp="1"/>
          </p:cNvSpPr>
          <p:nvPr>
            <p:ph type="sldNum" sz="quarter" idx="12"/>
          </p:nvPr>
        </p:nvSpPr>
        <p:spPr/>
        <p:txBody>
          <a:bodyPr/>
          <a:lstStyle/>
          <a:p>
            <a:fld id="{1D5A5A0C-8A71-4E68-92DD-7952DD2C3D87}" type="slidenum">
              <a:rPr lang="en-US" smtClean="0"/>
              <a:t>17</a:t>
            </a:fld>
            <a:endParaRPr lang="en-US" dirty="0"/>
          </a:p>
        </p:txBody>
      </p:sp>
      <p:cxnSp>
        <p:nvCxnSpPr>
          <p:cNvPr id="7" name="Straight Arrow Connector 6">
            <a:extLst>
              <a:ext uri="{FF2B5EF4-FFF2-40B4-BE49-F238E27FC236}">
                <a16:creationId xmlns:a16="http://schemas.microsoft.com/office/drawing/2014/main" id="{7BC4C84C-9F41-4FF9-AEA6-C703945BC13B}"/>
              </a:ext>
            </a:extLst>
          </p:cNvPr>
          <p:cNvCxnSpPr>
            <a:cxnSpLocks/>
            <a:stCxn id="2" idx="1"/>
          </p:cNvCxnSpPr>
          <p:nvPr/>
        </p:nvCxnSpPr>
        <p:spPr>
          <a:xfrm flipH="1">
            <a:off x="4287520" y="3766820"/>
            <a:ext cx="2631440" cy="3987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220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sp>
        <p:nvSpPr>
          <p:cNvPr id="2" name="TextBox 1">
            <a:extLst>
              <a:ext uri="{FF2B5EF4-FFF2-40B4-BE49-F238E27FC236}">
                <a16:creationId xmlns:a16="http://schemas.microsoft.com/office/drawing/2014/main" id="{41A1C968-1D95-4447-95D3-9AE2250067E1}"/>
              </a:ext>
            </a:extLst>
          </p:cNvPr>
          <p:cNvSpPr txBox="1"/>
          <p:nvPr/>
        </p:nvSpPr>
        <p:spPr>
          <a:xfrm>
            <a:off x="7588122" y="953936"/>
            <a:ext cx="4450080" cy="5632311"/>
          </a:xfrm>
          <a:prstGeom prst="rect">
            <a:avLst/>
          </a:prstGeom>
          <a:noFill/>
        </p:spPr>
        <p:txBody>
          <a:bodyPr wrap="square" rtlCol="0">
            <a:spAutoFit/>
          </a:bodyPr>
          <a:lstStyle/>
          <a:p>
            <a:pPr marL="285750" indent="-285750">
              <a:buFont typeface="Arial" panose="020B0604020202020204" pitchFamily="34" charset="0"/>
              <a:buChar char="•"/>
            </a:pPr>
            <a:r>
              <a:rPr lang="en-US" sz="2000" b="1" dirty="0"/>
              <a:t>If you had a complicated data request Carol and Dana will send you the information on the name of the Query used to get your data.</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You will then need to go to Lists, create a new list and choose:  Start with Static Query</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Choose your static query and open the list.  </a:t>
            </a:r>
          </a:p>
          <a:p>
            <a:pPr marL="742950" lvl="1" indent="-285750">
              <a:buFont typeface="Arial" panose="020B0604020202020204" pitchFamily="34" charset="0"/>
              <a:buChar char="•"/>
            </a:pPr>
            <a:r>
              <a:rPr lang="en-US" sz="2000" b="1" dirty="0"/>
              <a:t>NOTE:  it will say it is including inactive and deceased, it is NOT these have been removed in the query.</a:t>
            </a:r>
            <a:br>
              <a:rPr lang="en-US" sz="2000" b="1" dirty="0"/>
            </a:br>
            <a:endParaRPr lang="en-US" sz="2000" b="1" dirty="0"/>
          </a:p>
          <a:p>
            <a:pPr marL="285750" indent="-285750">
              <a:buFont typeface="Arial" panose="020B0604020202020204" pitchFamily="34" charset="0"/>
              <a:buChar char="•"/>
            </a:pPr>
            <a:r>
              <a:rPr lang="en-US" sz="2000" b="1" dirty="0"/>
              <a:t>Next save this list with a name you can recognize.  </a:t>
            </a:r>
          </a:p>
        </p:txBody>
      </p:sp>
      <p:sp>
        <p:nvSpPr>
          <p:cNvPr id="3" name="Slide Number Placeholder 2">
            <a:extLst>
              <a:ext uri="{FF2B5EF4-FFF2-40B4-BE49-F238E27FC236}">
                <a16:creationId xmlns:a16="http://schemas.microsoft.com/office/drawing/2014/main" id="{0549E7C1-B860-4D6E-BE03-92A417E0FB72}"/>
              </a:ext>
            </a:extLst>
          </p:cNvPr>
          <p:cNvSpPr>
            <a:spLocks noGrp="1"/>
          </p:cNvSpPr>
          <p:nvPr>
            <p:ph type="sldNum" sz="quarter" idx="12"/>
          </p:nvPr>
        </p:nvSpPr>
        <p:spPr/>
        <p:txBody>
          <a:bodyPr/>
          <a:lstStyle/>
          <a:p>
            <a:fld id="{1D5A5A0C-8A71-4E68-92DD-7952DD2C3D87}" type="slidenum">
              <a:rPr lang="en-US" smtClean="0"/>
              <a:t>18</a:t>
            </a:fld>
            <a:endParaRPr lang="en-US" dirty="0"/>
          </a:p>
        </p:txBody>
      </p:sp>
      <p:pic>
        <p:nvPicPr>
          <p:cNvPr id="5" name="Picture 4">
            <a:extLst>
              <a:ext uri="{FF2B5EF4-FFF2-40B4-BE49-F238E27FC236}">
                <a16:creationId xmlns:a16="http://schemas.microsoft.com/office/drawing/2014/main" id="{1D3227DC-4AD5-44C7-A3EB-12F54581E663}"/>
              </a:ext>
            </a:extLst>
          </p:cNvPr>
          <p:cNvPicPr>
            <a:picLocks noChangeAspect="1"/>
          </p:cNvPicPr>
          <p:nvPr/>
        </p:nvPicPr>
        <p:blipFill>
          <a:blip r:embed="rId2"/>
          <a:stretch>
            <a:fillRect/>
          </a:stretch>
        </p:blipFill>
        <p:spPr>
          <a:xfrm>
            <a:off x="426361" y="1157681"/>
            <a:ext cx="6980279" cy="2736517"/>
          </a:xfrm>
          <a:prstGeom prst="rect">
            <a:avLst/>
          </a:prstGeom>
          <a:ln w="25400">
            <a:solidFill>
              <a:schemeClr val="tx1"/>
            </a:solidFill>
          </a:ln>
        </p:spPr>
      </p:pic>
      <p:sp>
        <p:nvSpPr>
          <p:cNvPr id="6" name="Rectangle: Rounded Corners 5">
            <a:extLst>
              <a:ext uri="{FF2B5EF4-FFF2-40B4-BE49-F238E27FC236}">
                <a16:creationId xmlns:a16="http://schemas.microsoft.com/office/drawing/2014/main" id="{EA3F475A-0511-45B0-8922-C9AACA9F64A0}"/>
              </a:ext>
            </a:extLst>
          </p:cNvPr>
          <p:cNvSpPr/>
          <p:nvPr/>
        </p:nvSpPr>
        <p:spPr>
          <a:xfrm>
            <a:off x="5049520" y="2143760"/>
            <a:ext cx="1940560" cy="141224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547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sp>
        <p:nvSpPr>
          <p:cNvPr id="2" name="TextBox 1">
            <a:extLst>
              <a:ext uri="{FF2B5EF4-FFF2-40B4-BE49-F238E27FC236}">
                <a16:creationId xmlns:a16="http://schemas.microsoft.com/office/drawing/2014/main" id="{41A1C968-1D95-4447-95D3-9AE2250067E1}"/>
              </a:ext>
            </a:extLst>
          </p:cNvPr>
          <p:cNvSpPr txBox="1"/>
          <p:nvPr/>
        </p:nvSpPr>
        <p:spPr>
          <a:xfrm>
            <a:off x="726832" y="1040451"/>
            <a:ext cx="11311370" cy="4093428"/>
          </a:xfrm>
          <a:prstGeom prst="rect">
            <a:avLst/>
          </a:prstGeom>
          <a:noFill/>
        </p:spPr>
        <p:txBody>
          <a:bodyPr wrap="square" rtlCol="0">
            <a:spAutoFit/>
          </a:bodyPr>
          <a:lstStyle/>
          <a:p>
            <a:pPr marL="285750" indent="-285750">
              <a:buFont typeface="Arial" panose="020B0604020202020204" pitchFamily="34" charset="0"/>
              <a:buChar char="•"/>
            </a:pPr>
            <a:r>
              <a:rPr lang="en-US" sz="2000" b="1" dirty="0"/>
              <a:t>NOTES:</a:t>
            </a:r>
            <a:br>
              <a:rPr lang="en-US" sz="2000" b="1" dirty="0"/>
            </a:br>
            <a:endParaRPr lang="en-US" sz="2000" b="1" dirty="0"/>
          </a:p>
          <a:p>
            <a:pPr marL="742950" lvl="1" indent="-285750">
              <a:buFont typeface="Arial" panose="020B0604020202020204" pitchFamily="34" charset="0"/>
              <a:buChar char="•"/>
            </a:pPr>
            <a:r>
              <a:rPr lang="en-US" sz="2000" b="1" dirty="0"/>
              <a:t>Event registrations are pulled through daily by Records team.</a:t>
            </a:r>
          </a:p>
          <a:p>
            <a:pPr marL="1200150" lvl="2" indent="-285750">
              <a:buFont typeface="Arial" panose="020B0604020202020204" pitchFamily="34" charset="0"/>
              <a:buChar char="•"/>
            </a:pPr>
            <a:r>
              <a:rPr lang="en-US" sz="2000" b="1" dirty="0"/>
              <a:t>Please alert them prior to any pressing deadline</a:t>
            </a:r>
          </a:p>
          <a:p>
            <a:pPr marL="1200150" lvl="2" indent="-285750">
              <a:buFont typeface="Arial" panose="020B0604020202020204" pitchFamily="34" charset="0"/>
              <a:buChar char="•"/>
            </a:pPr>
            <a:r>
              <a:rPr lang="en-US" sz="2000" b="1" dirty="0"/>
              <a:t>Complicated forms lead to more time consuming entry, sometimes one transaction can take 5 minutes to match and pull through</a:t>
            </a:r>
            <a:br>
              <a:rPr lang="en-US" sz="2000" b="1" dirty="0"/>
            </a:br>
            <a:endParaRPr lang="en-US" sz="2000" b="1" dirty="0"/>
          </a:p>
          <a:p>
            <a:pPr marL="742950" lvl="1" indent="-285750">
              <a:buFont typeface="Arial" panose="020B0604020202020204" pitchFamily="34" charset="0"/>
              <a:buChar char="•"/>
            </a:pPr>
            <a:r>
              <a:rPr lang="en-US" sz="2000" b="1" dirty="0"/>
              <a:t>Sometimes things happen when pulling through the data, it is strongly recommended you review the registrants prior to sending any message to them (e.g. Sometimes a phantom guest record is created for a participant)</a:t>
            </a:r>
            <a:br>
              <a:rPr lang="en-US" sz="2000" b="1" dirty="0"/>
            </a:br>
            <a:endParaRPr lang="en-US" sz="2000" b="1" dirty="0"/>
          </a:p>
          <a:p>
            <a:pPr marL="742950" lvl="1" indent="-285750">
              <a:buFont typeface="Arial" panose="020B0604020202020204" pitchFamily="34" charset="0"/>
              <a:buChar char="•"/>
            </a:pPr>
            <a:r>
              <a:rPr lang="en-US" sz="2000" b="1" dirty="0"/>
              <a:t>If we can’t match the person to a record in the database, they will be added as a “guest of Middlebury College” so that they can appear in your lists without us creating a record for them.</a:t>
            </a:r>
          </a:p>
        </p:txBody>
      </p:sp>
      <p:sp>
        <p:nvSpPr>
          <p:cNvPr id="3" name="Slide Number Placeholder 2">
            <a:extLst>
              <a:ext uri="{FF2B5EF4-FFF2-40B4-BE49-F238E27FC236}">
                <a16:creationId xmlns:a16="http://schemas.microsoft.com/office/drawing/2014/main" id="{518C7DC1-3C70-4CA3-B9FD-69EBA85065B8}"/>
              </a:ext>
            </a:extLst>
          </p:cNvPr>
          <p:cNvSpPr>
            <a:spLocks noGrp="1"/>
          </p:cNvSpPr>
          <p:nvPr>
            <p:ph type="sldNum" sz="quarter" idx="12"/>
          </p:nvPr>
        </p:nvSpPr>
        <p:spPr/>
        <p:txBody>
          <a:bodyPr/>
          <a:lstStyle/>
          <a:p>
            <a:fld id="{1D5A5A0C-8A71-4E68-92DD-7952DD2C3D87}" type="slidenum">
              <a:rPr lang="en-US" smtClean="0"/>
              <a:t>19</a:t>
            </a:fld>
            <a:endParaRPr lang="en-US" dirty="0"/>
          </a:p>
        </p:txBody>
      </p:sp>
    </p:spTree>
    <p:extLst>
      <p:ext uri="{BB962C8B-B14F-4D97-AF65-F5344CB8AC3E}">
        <p14:creationId xmlns:p14="http://schemas.microsoft.com/office/powerpoint/2010/main" val="2158150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sp>
        <p:nvSpPr>
          <p:cNvPr id="2" name="TextBox 1">
            <a:extLst>
              <a:ext uri="{FF2B5EF4-FFF2-40B4-BE49-F238E27FC236}">
                <a16:creationId xmlns:a16="http://schemas.microsoft.com/office/drawing/2014/main" id="{41A1C968-1D95-4447-95D3-9AE2250067E1}"/>
              </a:ext>
            </a:extLst>
          </p:cNvPr>
          <p:cNvSpPr txBox="1"/>
          <p:nvPr/>
        </p:nvSpPr>
        <p:spPr>
          <a:xfrm>
            <a:off x="2248250" y="2390862"/>
            <a:ext cx="8019875" cy="1631216"/>
          </a:xfrm>
          <a:prstGeom prst="rect">
            <a:avLst/>
          </a:prstGeom>
          <a:noFill/>
        </p:spPr>
        <p:txBody>
          <a:bodyPr wrap="square" rtlCol="0">
            <a:spAutoFit/>
          </a:bodyPr>
          <a:lstStyle/>
          <a:p>
            <a:pPr marL="285750" indent="-285750">
              <a:buFont typeface="Arial" panose="020B0604020202020204" pitchFamily="34" charset="0"/>
              <a:buChar char="•"/>
            </a:pPr>
            <a:r>
              <a:rPr lang="en-US" sz="2000" b="1" dirty="0"/>
              <a:t>There are FOUR Basic Steps</a:t>
            </a:r>
          </a:p>
          <a:p>
            <a:pPr marL="742950" lvl="1" indent="-285750">
              <a:buFont typeface="Arial" panose="020B0604020202020204" pitchFamily="34" charset="0"/>
              <a:buChar char="•"/>
            </a:pPr>
            <a:r>
              <a:rPr lang="en-US" sz="2000" b="1" dirty="0"/>
              <a:t>Making the event in NXT</a:t>
            </a:r>
          </a:p>
          <a:p>
            <a:pPr marL="742950" lvl="1" indent="-285750">
              <a:buFont typeface="Arial" panose="020B0604020202020204" pitchFamily="34" charset="0"/>
              <a:buChar char="•"/>
            </a:pPr>
            <a:r>
              <a:rPr lang="en-US" sz="2000" b="1" dirty="0"/>
              <a:t>Getting your Data</a:t>
            </a:r>
          </a:p>
          <a:p>
            <a:pPr marL="742950" lvl="1" indent="-285750">
              <a:buFont typeface="Arial" panose="020B0604020202020204" pitchFamily="34" charset="0"/>
              <a:buChar char="•"/>
            </a:pPr>
            <a:r>
              <a:rPr lang="en-US" sz="2000" b="1" dirty="0"/>
              <a:t>Making the Event PART in Page Builder and adding the EVENT to it</a:t>
            </a:r>
          </a:p>
          <a:p>
            <a:pPr marL="742950" lvl="1" indent="-285750">
              <a:buFont typeface="Arial" panose="020B0604020202020204" pitchFamily="34" charset="0"/>
              <a:buChar char="•"/>
            </a:pPr>
            <a:r>
              <a:rPr lang="en-US" sz="2000" b="1" dirty="0"/>
              <a:t>Making the Event PAGE in Page Builder and adding the PART to it </a:t>
            </a:r>
          </a:p>
        </p:txBody>
      </p:sp>
      <p:sp>
        <p:nvSpPr>
          <p:cNvPr id="3" name="Slide Number Placeholder 2">
            <a:extLst>
              <a:ext uri="{FF2B5EF4-FFF2-40B4-BE49-F238E27FC236}">
                <a16:creationId xmlns:a16="http://schemas.microsoft.com/office/drawing/2014/main" id="{518C7DC1-3C70-4CA3-B9FD-69EBA85065B8}"/>
              </a:ext>
            </a:extLst>
          </p:cNvPr>
          <p:cNvSpPr>
            <a:spLocks noGrp="1"/>
          </p:cNvSpPr>
          <p:nvPr>
            <p:ph type="sldNum" sz="quarter" idx="12"/>
          </p:nvPr>
        </p:nvSpPr>
        <p:spPr/>
        <p:txBody>
          <a:bodyPr/>
          <a:lstStyle/>
          <a:p>
            <a:fld id="{1D5A5A0C-8A71-4E68-92DD-7952DD2C3D87}" type="slidenum">
              <a:rPr lang="en-US" smtClean="0"/>
              <a:t>2</a:t>
            </a:fld>
            <a:endParaRPr lang="en-US" dirty="0"/>
          </a:p>
        </p:txBody>
      </p:sp>
    </p:spTree>
    <p:extLst>
      <p:ext uri="{BB962C8B-B14F-4D97-AF65-F5344CB8AC3E}">
        <p14:creationId xmlns:p14="http://schemas.microsoft.com/office/powerpoint/2010/main" val="3304773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sp>
        <p:nvSpPr>
          <p:cNvPr id="2" name="TextBox 1">
            <a:extLst>
              <a:ext uri="{FF2B5EF4-FFF2-40B4-BE49-F238E27FC236}">
                <a16:creationId xmlns:a16="http://schemas.microsoft.com/office/drawing/2014/main" id="{41A1C968-1D95-4447-95D3-9AE2250067E1}"/>
              </a:ext>
            </a:extLst>
          </p:cNvPr>
          <p:cNvSpPr txBox="1"/>
          <p:nvPr/>
        </p:nvSpPr>
        <p:spPr>
          <a:xfrm>
            <a:off x="2248250" y="2390862"/>
            <a:ext cx="8019875" cy="1631216"/>
          </a:xfrm>
          <a:prstGeom prst="rect">
            <a:avLst/>
          </a:prstGeom>
          <a:noFill/>
        </p:spPr>
        <p:txBody>
          <a:bodyPr wrap="square" rtlCol="0">
            <a:spAutoFit/>
          </a:bodyPr>
          <a:lstStyle/>
          <a:p>
            <a:pPr marL="285750" indent="-285750">
              <a:buFont typeface="Arial" panose="020B0604020202020204" pitchFamily="34" charset="0"/>
              <a:buChar char="•"/>
            </a:pPr>
            <a:r>
              <a:rPr lang="en-US" sz="2000" b="1" dirty="0"/>
              <a:t>There are Four Basic Steps</a:t>
            </a:r>
          </a:p>
          <a:p>
            <a:pPr marL="742950" lvl="1" indent="-285750">
              <a:buFont typeface="Arial" panose="020B0604020202020204" pitchFamily="34" charset="0"/>
              <a:buChar char="•"/>
            </a:pPr>
            <a:r>
              <a:rPr lang="en-US" sz="2000" b="1" dirty="0"/>
              <a:t>Making the event in NXT</a:t>
            </a:r>
          </a:p>
          <a:p>
            <a:pPr marL="742950" lvl="1" indent="-285750">
              <a:buFont typeface="Arial" panose="020B0604020202020204" pitchFamily="34" charset="0"/>
              <a:buChar char="•"/>
            </a:pPr>
            <a:r>
              <a:rPr lang="en-US" sz="2000" b="1" dirty="0"/>
              <a:t>Getting your Data</a:t>
            </a:r>
          </a:p>
          <a:p>
            <a:pPr marL="742950" lvl="1" indent="-285750">
              <a:buFont typeface="Arial" panose="020B0604020202020204" pitchFamily="34" charset="0"/>
              <a:buChar char="•"/>
            </a:pPr>
            <a:r>
              <a:rPr lang="en-US" sz="2000" b="1" dirty="0">
                <a:solidFill>
                  <a:srgbClr val="FF0000"/>
                </a:solidFill>
              </a:rPr>
              <a:t>Making the Event PART in Page Builder and adding the EVENT to it</a:t>
            </a:r>
          </a:p>
          <a:p>
            <a:pPr marL="742950" lvl="1" indent="-285750">
              <a:buFont typeface="Arial" panose="020B0604020202020204" pitchFamily="34" charset="0"/>
              <a:buChar char="•"/>
            </a:pPr>
            <a:r>
              <a:rPr lang="en-US" sz="2000" b="1" dirty="0"/>
              <a:t>Making the Event PAGE in Page Builder and adding the PART to it </a:t>
            </a:r>
          </a:p>
        </p:txBody>
      </p:sp>
      <p:sp>
        <p:nvSpPr>
          <p:cNvPr id="3" name="Slide Number Placeholder 2">
            <a:extLst>
              <a:ext uri="{FF2B5EF4-FFF2-40B4-BE49-F238E27FC236}">
                <a16:creationId xmlns:a16="http://schemas.microsoft.com/office/drawing/2014/main" id="{0549E7C1-B860-4D6E-BE03-92A417E0FB72}"/>
              </a:ext>
            </a:extLst>
          </p:cNvPr>
          <p:cNvSpPr>
            <a:spLocks noGrp="1"/>
          </p:cNvSpPr>
          <p:nvPr>
            <p:ph type="sldNum" sz="quarter" idx="12"/>
          </p:nvPr>
        </p:nvSpPr>
        <p:spPr/>
        <p:txBody>
          <a:bodyPr/>
          <a:lstStyle/>
          <a:p>
            <a:fld id="{1D5A5A0C-8A71-4E68-92DD-7952DD2C3D87}" type="slidenum">
              <a:rPr lang="en-US" smtClean="0"/>
              <a:t>20</a:t>
            </a:fld>
            <a:endParaRPr lang="en-US" dirty="0"/>
          </a:p>
        </p:txBody>
      </p:sp>
    </p:spTree>
    <p:extLst>
      <p:ext uri="{BB962C8B-B14F-4D97-AF65-F5344CB8AC3E}">
        <p14:creationId xmlns:p14="http://schemas.microsoft.com/office/powerpoint/2010/main" val="566968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2" name="Picture 1">
            <a:extLst>
              <a:ext uri="{FF2B5EF4-FFF2-40B4-BE49-F238E27FC236}">
                <a16:creationId xmlns:a16="http://schemas.microsoft.com/office/drawing/2014/main" id="{D37827FD-FD3B-4F25-847D-D3D67BDEAD47}"/>
              </a:ext>
            </a:extLst>
          </p:cNvPr>
          <p:cNvPicPr>
            <a:picLocks noChangeAspect="1"/>
          </p:cNvPicPr>
          <p:nvPr/>
        </p:nvPicPr>
        <p:blipFill>
          <a:blip r:embed="rId2"/>
          <a:stretch>
            <a:fillRect/>
          </a:stretch>
        </p:blipFill>
        <p:spPr>
          <a:xfrm>
            <a:off x="301716" y="1157681"/>
            <a:ext cx="8724900" cy="3819525"/>
          </a:xfrm>
          <a:prstGeom prst="rect">
            <a:avLst/>
          </a:prstGeom>
          <a:solidFill>
            <a:schemeClr val="bg1"/>
          </a:solidFill>
          <a:ln>
            <a:solidFill>
              <a:schemeClr val="tx1"/>
            </a:solidFill>
          </a:ln>
        </p:spPr>
      </p:pic>
      <p:sp>
        <p:nvSpPr>
          <p:cNvPr id="3" name="TextBox 2">
            <a:extLst>
              <a:ext uri="{FF2B5EF4-FFF2-40B4-BE49-F238E27FC236}">
                <a16:creationId xmlns:a16="http://schemas.microsoft.com/office/drawing/2014/main" id="{6DFCBD56-AE04-4137-83D1-5B03A23BDDD9}"/>
              </a:ext>
            </a:extLst>
          </p:cNvPr>
          <p:cNvSpPr txBox="1"/>
          <p:nvPr/>
        </p:nvSpPr>
        <p:spPr>
          <a:xfrm>
            <a:off x="9219501" y="1157681"/>
            <a:ext cx="2972499" cy="2308324"/>
          </a:xfrm>
          <a:prstGeom prst="rect">
            <a:avLst/>
          </a:prstGeom>
          <a:noFill/>
        </p:spPr>
        <p:txBody>
          <a:bodyPr wrap="square" rtlCol="0">
            <a:spAutoFit/>
          </a:bodyPr>
          <a:lstStyle/>
          <a:p>
            <a:r>
              <a:rPr lang="en-US" dirty="0"/>
              <a:t>Log in to </a:t>
            </a:r>
            <a:r>
              <a:rPr lang="en-US" u="sng" dirty="0">
                <a:hlinkClick r:id="rId3"/>
              </a:rPr>
              <a:t>https://engage.middlebury.edu/login.aspx</a:t>
            </a:r>
            <a:r>
              <a:rPr lang="en-US" b="1" dirty="0"/>
              <a:t> </a:t>
            </a:r>
          </a:p>
          <a:p>
            <a:endParaRPr lang="en-US" b="1" dirty="0"/>
          </a:p>
          <a:p>
            <a:r>
              <a:rPr lang="en-US" dirty="0"/>
              <a:t>Then</a:t>
            </a:r>
            <a:r>
              <a:rPr lang="en-US" b="1" dirty="0"/>
              <a:t> </a:t>
            </a:r>
            <a:r>
              <a:rPr lang="en-US" dirty="0"/>
              <a:t>open </a:t>
            </a:r>
            <a:r>
              <a:rPr lang="en-US" dirty="0">
                <a:hlinkClick r:id="rId4"/>
              </a:rPr>
              <a:t>https://engage.middlebury.edu/cms/contenthome</a:t>
            </a:r>
            <a:r>
              <a:rPr lang="en-US" dirty="0"/>
              <a:t> and go to the parts section. </a:t>
            </a:r>
          </a:p>
        </p:txBody>
      </p:sp>
      <p:cxnSp>
        <p:nvCxnSpPr>
          <p:cNvPr id="5" name="Straight Arrow Connector 4">
            <a:extLst>
              <a:ext uri="{FF2B5EF4-FFF2-40B4-BE49-F238E27FC236}">
                <a16:creationId xmlns:a16="http://schemas.microsoft.com/office/drawing/2014/main" id="{06030713-4333-4697-837C-9692618D9279}"/>
              </a:ext>
            </a:extLst>
          </p:cNvPr>
          <p:cNvCxnSpPr>
            <a:cxnSpLocks/>
            <a:stCxn id="3" idx="1"/>
          </p:cNvCxnSpPr>
          <p:nvPr/>
        </p:nvCxnSpPr>
        <p:spPr>
          <a:xfrm flipH="1" flipV="1">
            <a:off x="6501469" y="1635856"/>
            <a:ext cx="2718032" cy="6759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F7FCAC6-FA45-4792-91EE-F30CED4B80F4}"/>
              </a:ext>
            </a:extLst>
          </p:cNvPr>
          <p:cNvSpPr>
            <a:spLocks noGrp="1"/>
          </p:cNvSpPr>
          <p:nvPr>
            <p:ph type="sldNum" sz="quarter" idx="12"/>
          </p:nvPr>
        </p:nvSpPr>
        <p:spPr/>
        <p:txBody>
          <a:bodyPr/>
          <a:lstStyle/>
          <a:p>
            <a:fld id="{1D5A5A0C-8A71-4E68-92DD-7952DD2C3D87}" type="slidenum">
              <a:rPr lang="en-US" smtClean="0"/>
              <a:t>21</a:t>
            </a:fld>
            <a:endParaRPr lang="en-US" dirty="0"/>
          </a:p>
        </p:txBody>
      </p:sp>
    </p:spTree>
    <p:extLst>
      <p:ext uri="{BB962C8B-B14F-4D97-AF65-F5344CB8AC3E}">
        <p14:creationId xmlns:p14="http://schemas.microsoft.com/office/powerpoint/2010/main" val="3099458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2" name="Picture 1">
            <a:extLst>
              <a:ext uri="{FF2B5EF4-FFF2-40B4-BE49-F238E27FC236}">
                <a16:creationId xmlns:a16="http://schemas.microsoft.com/office/drawing/2014/main" id="{5FCBB372-3908-4087-A097-C8DABD9C9543}"/>
              </a:ext>
            </a:extLst>
          </p:cNvPr>
          <p:cNvPicPr>
            <a:picLocks noChangeAspect="1"/>
          </p:cNvPicPr>
          <p:nvPr/>
        </p:nvPicPr>
        <p:blipFill rotWithShape="1">
          <a:blip r:embed="rId2"/>
          <a:srcRect r="52592"/>
          <a:stretch/>
        </p:blipFill>
        <p:spPr>
          <a:xfrm>
            <a:off x="134224" y="1040452"/>
            <a:ext cx="5780015" cy="3022734"/>
          </a:xfrm>
          <a:prstGeom prst="rect">
            <a:avLst/>
          </a:prstGeom>
          <a:ln>
            <a:solidFill>
              <a:schemeClr val="tx1"/>
            </a:solidFill>
          </a:ln>
        </p:spPr>
      </p:pic>
      <p:sp>
        <p:nvSpPr>
          <p:cNvPr id="3" name="TextBox 2">
            <a:extLst>
              <a:ext uri="{FF2B5EF4-FFF2-40B4-BE49-F238E27FC236}">
                <a16:creationId xmlns:a16="http://schemas.microsoft.com/office/drawing/2014/main" id="{45ED84C6-7DB0-4346-844E-D3BB046EFCC7}"/>
              </a:ext>
            </a:extLst>
          </p:cNvPr>
          <p:cNvSpPr txBox="1"/>
          <p:nvPr/>
        </p:nvSpPr>
        <p:spPr>
          <a:xfrm>
            <a:off x="7055142" y="1040452"/>
            <a:ext cx="4731390" cy="646331"/>
          </a:xfrm>
          <a:prstGeom prst="rect">
            <a:avLst/>
          </a:prstGeom>
          <a:noFill/>
        </p:spPr>
        <p:txBody>
          <a:bodyPr wrap="square" rtlCol="0">
            <a:spAutoFit/>
          </a:bodyPr>
          <a:lstStyle/>
          <a:p>
            <a:r>
              <a:rPr lang="en-US" dirty="0"/>
              <a:t>Ideally, you want to copy a PART that matches a similar event, find one and click the copy icon. </a:t>
            </a:r>
          </a:p>
        </p:txBody>
      </p:sp>
      <p:cxnSp>
        <p:nvCxnSpPr>
          <p:cNvPr id="6" name="Straight Arrow Connector 5">
            <a:extLst>
              <a:ext uri="{FF2B5EF4-FFF2-40B4-BE49-F238E27FC236}">
                <a16:creationId xmlns:a16="http://schemas.microsoft.com/office/drawing/2014/main" id="{0FAE99DA-3861-4073-98CC-EF6B3B855250}"/>
              </a:ext>
            </a:extLst>
          </p:cNvPr>
          <p:cNvCxnSpPr>
            <a:cxnSpLocks/>
            <a:stCxn id="3" idx="1"/>
          </p:cNvCxnSpPr>
          <p:nvPr/>
        </p:nvCxnSpPr>
        <p:spPr>
          <a:xfrm flipH="1">
            <a:off x="3363985" y="1363618"/>
            <a:ext cx="3691157" cy="11882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E2C3AC9-5AA0-4742-AF0F-FF9976CF0F46}"/>
              </a:ext>
            </a:extLst>
          </p:cNvPr>
          <p:cNvPicPr>
            <a:picLocks noChangeAspect="1"/>
          </p:cNvPicPr>
          <p:nvPr/>
        </p:nvPicPr>
        <p:blipFill>
          <a:blip r:embed="rId3"/>
          <a:stretch>
            <a:fillRect/>
          </a:stretch>
        </p:blipFill>
        <p:spPr>
          <a:xfrm>
            <a:off x="91143" y="4136340"/>
            <a:ext cx="6410325" cy="2276475"/>
          </a:xfrm>
          <a:prstGeom prst="rect">
            <a:avLst/>
          </a:prstGeom>
          <a:ln>
            <a:solidFill>
              <a:schemeClr val="tx1"/>
            </a:solidFill>
          </a:ln>
        </p:spPr>
      </p:pic>
      <p:sp>
        <p:nvSpPr>
          <p:cNvPr id="10" name="TextBox 9">
            <a:extLst>
              <a:ext uri="{FF2B5EF4-FFF2-40B4-BE49-F238E27FC236}">
                <a16:creationId xmlns:a16="http://schemas.microsoft.com/office/drawing/2014/main" id="{8CFABA0C-DEF8-4F47-AA0E-AC00F76F5C82}"/>
              </a:ext>
            </a:extLst>
          </p:cNvPr>
          <p:cNvSpPr txBox="1"/>
          <p:nvPr/>
        </p:nvSpPr>
        <p:spPr>
          <a:xfrm>
            <a:off x="7241098" y="4063186"/>
            <a:ext cx="4731390" cy="369332"/>
          </a:xfrm>
          <a:prstGeom prst="rect">
            <a:avLst/>
          </a:prstGeom>
          <a:noFill/>
        </p:spPr>
        <p:txBody>
          <a:bodyPr wrap="square" rtlCol="0">
            <a:spAutoFit/>
          </a:bodyPr>
          <a:lstStyle/>
          <a:p>
            <a:r>
              <a:rPr lang="en-US" dirty="0"/>
              <a:t>Re-name the part with the event ID included. </a:t>
            </a:r>
          </a:p>
        </p:txBody>
      </p:sp>
      <p:cxnSp>
        <p:nvCxnSpPr>
          <p:cNvPr id="11" name="Straight Arrow Connector 10">
            <a:extLst>
              <a:ext uri="{FF2B5EF4-FFF2-40B4-BE49-F238E27FC236}">
                <a16:creationId xmlns:a16="http://schemas.microsoft.com/office/drawing/2014/main" id="{94B35D46-D185-48CD-961B-1190346376D2}"/>
              </a:ext>
            </a:extLst>
          </p:cNvPr>
          <p:cNvCxnSpPr>
            <a:cxnSpLocks/>
          </p:cNvCxnSpPr>
          <p:nvPr/>
        </p:nvCxnSpPr>
        <p:spPr>
          <a:xfrm flipH="1">
            <a:off x="4395831" y="4247852"/>
            <a:ext cx="2659311" cy="14734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C668FCB-B5EB-45FE-805E-30AFC20A517A}"/>
              </a:ext>
            </a:extLst>
          </p:cNvPr>
          <p:cNvSpPr>
            <a:spLocks noGrp="1"/>
          </p:cNvSpPr>
          <p:nvPr>
            <p:ph type="sldNum" sz="quarter" idx="12"/>
          </p:nvPr>
        </p:nvSpPr>
        <p:spPr/>
        <p:txBody>
          <a:bodyPr/>
          <a:lstStyle/>
          <a:p>
            <a:fld id="{1D5A5A0C-8A71-4E68-92DD-7952DD2C3D87}" type="slidenum">
              <a:rPr lang="en-US" smtClean="0"/>
              <a:t>22</a:t>
            </a:fld>
            <a:endParaRPr lang="en-US" dirty="0"/>
          </a:p>
        </p:txBody>
      </p:sp>
    </p:spTree>
    <p:extLst>
      <p:ext uri="{BB962C8B-B14F-4D97-AF65-F5344CB8AC3E}">
        <p14:creationId xmlns:p14="http://schemas.microsoft.com/office/powerpoint/2010/main" val="761840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2" name="Picture 1">
            <a:extLst>
              <a:ext uri="{FF2B5EF4-FFF2-40B4-BE49-F238E27FC236}">
                <a16:creationId xmlns:a16="http://schemas.microsoft.com/office/drawing/2014/main" id="{7C5A12C8-F181-4F22-9144-30913072BD03}"/>
              </a:ext>
            </a:extLst>
          </p:cNvPr>
          <p:cNvPicPr>
            <a:picLocks noChangeAspect="1"/>
          </p:cNvPicPr>
          <p:nvPr/>
        </p:nvPicPr>
        <p:blipFill>
          <a:blip r:embed="rId2"/>
          <a:stretch>
            <a:fillRect/>
          </a:stretch>
        </p:blipFill>
        <p:spPr>
          <a:xfrm>
            <a:off x="964734" y="1266782"/>
            <a:ext cx="2936147" cy="2425160"/>
          </a:xfrm>
          <a:prstGeom prst="rect">
            <a:avLst/>
          </a:prstGeom>
          <a:ln>
            <a:solidFill>
              <a:schemeClr val="tx1"/>
            </a:solidFill>
          </a:ln>
        </p:spPr>
      </p:pic>
      <p:sp>
        <p:nvSpPr>
          <p:cNvPr id="3" name="TextBox 2">
            <a:extLst>
              <a:ext uri="{FF2B5EF4-FFF2-40B4-BE49-F238E27FC236}">
                <a16:creationId xmlns:a16="http://schemas.microsoft.com/office/drawing/2014/main" id="{AE6E1C1D-AA32-4D17-888E-BCEE08FFF2A3}"/>
              </a:ext>
            </a:extLst>
          </p:cNvPr>
          <p:cNvSpPr txBox="1"/>
          <p:nvPr/>
        </p:nvSpPr>
        <p:spPr>
          <a:xfrm>
            <a:off x="5301842" y="2333378"/>
            <a:ext cx="5889071" cy="369332"/>
          </a:xfrm>
          <a:prstGeom prst="rect">
            <a:avLst/>
          </a:prstGeom>
          <a:noFill/>
        </p:spPr>
        <p:txBody>
          <a:bodyPr wrap="square" rtlCol="0">
            <a:spAutoFit/>
          </a:bodyPr>
          <a:lstStyle/>
          <a:p>
            <a:r>
              <a:rPr lang="en-US" dirty="0"/>
              <a:t>Click to add an event to this event part. </a:t>
            </a:r>
          </a:p>
        </p:txBody>
      </p:sp>
      <p:cxnSp>
        <p:nvCxnSpPr>
          <p:cNvPr id="6" name="Straight Arrow Connector 5">
            <a:extLst>
              <a:ext uri="{FF2B5EF4-FFF2-40B4-BE49-F238E27FC236}">
                <a16:creationId xmlns:a16="http://schemas.microsoft.com/office/drawing/2014/main" id="{852437C9-6317-404D-89AD-E22C0C688E2D}"/>
              </a:ext>
            </a:extLst>
          </p:cNvPr>
          <p:cNvCxnSpPr>
            <a:cxnSpLocks/>
            <a:stCxn id="3" idx="1"/>
          </p:cNvCxnSpPr>
          <p:nvPr/>
        </p:nvCxnSpPr>
        <p:spPr>
          <a:xfrm flipH="1">
            <a:off x="2675606" y="2518044"/>
            <a:ext cx="2626236" cy="6342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4D7579F-5BC7-437B-B470-144BCC6203F4}"/>
              </a:ext>
            </a:extLst>
          </p:cNvPr>
          <p:cNvPicPr>
            <a:picLocks noChangeAspect="1"/>
          </p:cNvPicPr>
          <p:nvPr/>
        </p:nvPicPr>
        <p:blipFill>
          <a:blip r:embed="rId3"/>
          <a:stretch>
            <a:fillRect/>
          </a:stretch>
        </p:blipFill>
        <p:spPr>
          <a:xfrm>
            <a:off x="4647501" y="2872180"/>
            <a:ext cx="6705600" cy="3314700"/>
          </a:xfrm>
          <a:prstGeom prst="rect">
            <a:avLst/>
          </a:prstGeom>
        </p:spPr>
      </p:pic>
      <p:sp>
        <p:nvSpPr>
          <p:cNvPr id="12" name="TextBox 11">
            <a:extLst>
              <a:ext uri="{FF2B5EF4-FFF2-40B4-BE49-F238E27FC236}">
                <a16:creationId xmlns:a16="http://schemas.microsoft.com/office/drawing/2014/main" id="{5B6DCEC6-3750-4498-876B-54B266F46D05}"/>
              </a:ext>
            </a:extLst>
          </p:cNvPr>
          <p:cNvSpPr txBox="1"/>
          <p:nvPr/>
        </p:nvSpPr>
        <p:spPr>
          <a:xfrm>
            <a:off x="1821809" y="4067865"/>
            <a:ext cx="1701567" cy="1200329"/>
          </a:xfrm>
          <a:prstGeom prst="rect">
            <a:avLst/>
          </a:prstGeom>
          <a:noFill/>
        </p:spPr>
        <p:txBody>
          <a:bodyPr wrap="square" rtlCol="0">
            <a:spAutoFit/>
          </a:bodyPr>
          <a:lstStyle/>
          <a:p>
            <a:r>
              <a:rPr lang="en-US" dirty="0"/>
              <a:t>Search for your event and add it via the select button.</a:t>
            </a:r>
          </a:p>
        </p:txBody>
      </p:sp>
      <p:cxnSp>
        <p:nvCxnSpPr>
          <p:cNvPr id="13" name="Straight Arrow Connector 12">
            <a:extLst>
              <a:ext uri="{FF2B5EF4-FFF2-40B4-BE49-F238E27FC236}">
                <a16:creationId xmlns:a16="http://schemas.microsoft.com/office/drawing/2014/main" id="{FCAF4D2D-98B5-43CB-B849-717C22D8E760}"/>
              </a:ext>
            </a:extLst>
          </p:cNvPr>
          <p:cNvCxnSpPr>
            <a:cxnSpLocks/>
            <a:stCxn id="12" idx="3"/>
          </p:cNvCxnSpPr>
          <p:nvPr/>
        </p:nvCxnSpPr>
        <p:spPr>
          <a:xfrm>
            <a:off x="3523376" y="4668030"/>
            <a:ext cx="1912690" cy="8183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50CE8EE-413A-4ABD-A178-97F5A943C3AB}"/>
              </a:ext>
            </a:extLst>
          </p:cNvPr>
          <p:cNvSpPr txBox="1"/>
          <p:nvPr/>
        </p:nvSpPr>
        <p:spPr>
          <a:xfrm>
            <a:off x="5301842" y="1107934"/>
            <a:ext cx="6736360" cy="1200329"/>
          </a:xfrm>
          <a:prstGeom prst="rect">
            <a:avLst/>
          </a:prstGeom>
          <a:noFill/>
        </p:spPr>
        <p:txBody>
          <a:bodyPr wrap="square" rtlCol="0">
            <a:spAutoFit/>
          </a:bodyPr>
          <a:lstStyle/>
          <a:p>
            <a:r>
              <a:rPr lang="en-US" dirty="0"/>
              <a:t>Click to make sure this gets pulled to the internal and external calendars. This puts a "register now" button on the public-facing calendar (if your event is shown there). Click this when you've tested your form and are ready for people to register </a:t>
            </a:r>
          </a:p>
        </p:txBody>
      </p:sp>
      <p:cxnSp>
        <p:nvCxnSpPr>
          <p:cNvPr id="21" name="Straight Arrow Connector 20">
            <a:extLst>
              <a:ext uri="{FF2B5EF4-FFF2-40B4-BE49-F238E27FC236}">
                <a16:creationId xmlns:a16="http://schemas.microsoft.com/office/drawing/2014/main" id="{33B90856-ED88-46DC-9D63-15C50001B5C1}"/>
              </a:ext>
            </a:extLst>
          </p:cNvPr>
          <p:cNvCxnSpPr>
            <a:cxnSpLocks/>
            <a:stCxn id="20" idx="1"/>
          </p:cNvCxnSpPr>
          <p:nvPr/>
        </p:nvCxnSpPr>
        <p:spPr>
          <a:xfrm flipH="1">
            <a:off x="1821810" y="1708099"/>
            <a:ext cx="3480032" cy="5228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2FEF297-084C-414E-B377-05FACE6BDA68}"/>
              </a:ext>
            </a:extLst>
          </p:cNvPr>
          <p:cNvSpPr>
            <a:spLocks noGrp="1"/>
          </p:cNvSpPr>
          <p:nvPr>
            <p:ph type="sldNum" sz="quarter" idx="12"/>
          </p:nvPr>
        </p:nvSpPr>
        <p:spPr/>
        <p:txBody>
          <a:bodyPr/>
          <a:lstStyle/>
          <a:p>
            <a:fld id="{1D5A5A0C-8A71-4E68-92DD-7952DD2C3D87}" type="slidenum">
              <a:rPr lang="en-US" smtClean="0"/>
              <a:t>23</a:t>
            </a:fld>
            <a:endParaRPr lang="en-US" dirty="0"/>
          </a:p>
        </p:txBody>
      </p:sp>
    </p:spTree>
    <p:extLst>
      <p:ext uri="{BB962C8B-B14F-4D97-AF65-F5344CB8AC3E}">
        <p14:creationId xmlns:p14="http://schemas.microsoft.com/office/powerpoint/2010/main" val="1494383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2" name="Picture 1">
            <a:extLst>
              <a:ext uri="{FF2B5EF4-FFF2-40B4-BE49-F238E27FC236}">
                <a16:creationId xmlns:a16="http://schemas.microsoft.com/office/drawing/2014/main" id="{B11DAF41-17A0-4CF8-B1B3-8BD195241F69}"/>
              </a:ext>
            </a:extLst>
          </p:cNvPr>
          <p:cNvPicPr>
            <a:picLocks noChangeAspect="1"/>
          </p:cNvPicPr>
          <p:nvPr/>
        </p:nvPicPr>
        <p:blipFill>
          <a:blip r:embed="rId2"/>
          <a:stretch>
            <a:fillRect/>
          </a:stretch>
        </p:blipFill>
        <p:spPr>
          <a:xfrm>
            <a:off x="964734" y="1263372"/>
            <a:ext cx="5554859" cy="3166015"/>
          </a:xfrm>
          <a:prstGeom prst="rect">
            <a:avLst/>
          </a:prstGeom>
          <a:ln w="9525">
            <a:solidFill>
              <a:schemeClr val="tx1"/>
            </a:solidFill>
          </a:ln>
        </p:spPr>
      </p:pic>
      <p:sp>
        <p:nvSpPr>
          <p:cNvPr id="5" name="TextBox 4">
            <a:extLst>
              <a:ext uri="{FF2B5EF4-FFF2-40B4-BE49-F238E27FC236}">
                <a16:creationId xmlns:a16="http://schemas.microsoft.com/office/drawing/2014/main" id="{9ACBECD5-BE99-49AA-BD09-AEDC07DB5E86}"/>
              </a:ext>
            </a:extLst>
          </p:cNvPr>
          <p:cNvSpPr txBox="1"/>
          <p:nvPr/>
        </p:nvSpPr>
        <p:spPr>
          <a:xfrm>
            <a:off x="6904141" y="1263372"/>
            <a:ext cx="3937180" cy="646331"/>
          </a:xfrm>
          <a:prstGeom prst="rect">
            <a:avLst/>
          </a:prstGeom>
          <a:noFill/>
        </p:spPr>
        <p:txBody>
          <a:bodyPr wrap="square" rtlCol="0">
            <a:spAutoFit/>
          </a:bodyPr>
          <a:lstStyle/>
          <a:p>
            <a:r>
              <a:rPr lang="en-US" dirty="0"/>
              <a:t>Make this the same name and description as the first time. </a:t>
            </a:r>
          </a:p>
        </p:txBody>
      </p:sp>
      <p:cxnSp>
        <p:nvCxnSpPr>
          <p:cNvPr id="6" name="Straight Arrow Connector 5">
            <a:extLst>
              <a:ext uri="{FF2B5EF4-FFF2-40B4-BE49-F238E27FC236}">
                <a16:creationId xmlns:a16="http://schemas.microsoft.com/office/drawing/2014/main" id="{24D7A726-D1F9-46E2-B992-2D1FB5692012}"/>
              </a:ext>
            </a:extLst>
          </p:cNvPr>
          <p:cNvCxnSpPr>
            <a:cxnSpLocks/>
            <a:stCxn id="5" idx="1"/>
          </p:cNvCxnSpPr>
          <p:nvPr/>
        </p:nvCxnSpPr>
        <p:spPr>
          <a:xfrm flipH="1">
            <a:off x="2843869" y="1586538"/>
            <a:ext cx="4060272" cy="5610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F5FE446-47DA-4E39-951F-F58AC3E7518D}"/>
              </a:ext>
            </a:extLst>
          </p:cNvPr>
          <p:cNvSpPr txBox="1"/>
          <p:nvPr/>
        </p:nvSpPr>
        <p:spPr>
          <a:xfrm>
            <a:off x="6904141" y="2544790"/>
            <a:ext cx="3937180" cy="369332"/>
          </a:xfrm>
          <a:prstGeom prst="rect">
            <a:avLst/>
          </a:prstGeom>
          <a:noFill/>
        </p:spPr>
        <p:txBody>
          <a:bodyPr wrap="square" rtlCol="0">
            <a:spAutoFit/>
          </a:bodyPr>
          <a:lstStyle/>
          <a:p>
            <a:r>
              <a:rPr lang="en-US" dirty="0"/>
              <a:t>Check this box if you are using capacity. </a:t>
            </a:r>
          </a:p>
        </p:txBody>
      </p:sp>
      <p:cxnSp>
        <p:nvCxnSpPr>
          <p:cNvPr id="10" name="Straight Arrow Connector 9">
            <a:extLst>
              <a:ext uri="{FF2B5EF4-FFF2-40B4-BE49-F238E27FC236}">
                <a16:creationId xmlns:a16="http://schemas.microsoft.com/office/drawing/2014/main" id="{D487193C-B35C-4192-A5BC-EAD59719E1BC}"/>
              </a:ext>
            </a:extLst>
          </p:cNvPr>
          <p:cNvCxnSpPr>
            <a:cxnSpLocks/>
            <a:stCxn id="9" idx="1"/>
          </p:cNvCxnSpPr>
          <p:nvPr/>
        </p:nvCxnSpPr>
        <p:spPr>
          <a:xfrm flipH="1">
            <a:off x="1484851" y="2729456"/>
            <a:ext cx="5419290" cy="4080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926B110-6418-4A9D-A749-25B10B9A21D4}"/>
              </a:ext>
            </a:extLst>
          </p:cNvPr>
          <p:cNvPicPr>
            <a:picLocks noChangeAspect="1"/>
          </p:cNvPicPr>
          <p:nvPr/>
        </p:nvPicPr>
        <p:blipFill>
          <a:blip r:embed="rId3"/>
          <a:stretch>
            <a:fillRect/>
          </a:stretch>
        </p:blipFill>
        <p:spPr>
          <a:xfrm>
            <a:off x="859609" y="4603567"/>
            <a:ext cx="7905750" cy="2219325"/>
          </a:xfrm>
          <a:prstGeom prst="rect">
            <a:avLst/>
          </a:prstGeom>
          <a:ln>
            <a:solidFill>
              <a:schemeClr val="tx1"/>
            </a:solidFill>
          </a:ln>
        </p:spPr>
      </p:pic>
      <p:sp>
        <p:nvSpPr>
          <p:cNvPr id="14" name="TextBox 13">
            <a:extLst>
              <a:ext uri="{FF2B5EF4-FFF2-40B4-BE49-F238E27FC236}">
                <a16:creationId xmlns:a16="http://schemas.microsoft.com/office/drawing/2014/main" id="{7A870C06-D005-4711-B3E4-ABA009F282BA}"/>
              </a:ext>
            </a:extLst>
          </p:cNvPr>
          <p:cNvSpPr txBox="1"/>
          <p:nvPr/>
        </p:nvSpPr>
        <p:spPr>
          <a:xfrm>
            <a:off x="7673183" y="3555199"/>
            <a:ext cx="3937180" cy="369332"/>
          </a:xfrm>
          <a:prstGeom prst="rect">
            <a:avLst/>
          </a:prstGeom>
          <a:noFill/>
        </p:spPr>
        <p:txBody>
          <a:bodyPr wrap="square" rtlCol="0">
            <a:spAutoFit/>
          </a:bodyPr>
          <a:lstStyle/>
          <a:p>
            <a:r>
              <a:rPr lang="en-US" dirty="0"/>
              <a:t>Open up the registrant. </a:t>
            </a:r>
          </a:p>
        </p:txBody>
      </p:sp>
      <p:cxnSp>
        <p:nvCxnSpPr>
          <p:cNvPr id="15" name="Straight Arrow Connector 14">
            <a:extLst>
              <a:ext uri="{FF2B5EF4-FFF2-40B4-BE49-F238E27FC236}">
                <a16:creationId xmlns:a16="http://schemas.microsoft.com/office/drawing/2014/main" id="{72CBF22F-20B0-4DEE-99B0-0DABA880FB86}"/>
              </a:ext>
            </a:extLst>
          </p:cNvPr>
          <p:cNvCxnSpPr>
            <a:cxnSpLocks/>
            <a:stCxn id="14" idx="1"/>
          </p:cNvCxnSpPr>
          <p:nvPr/>
        </p:nvCxnSpPr>
        <p:spPr>
          <a:xfrm flipH="1">
            <a:off x="1610686" y="3739865"/>
            <a:ext cx="6062497" cy="23789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A1A2E8B-63F7-4FD9-842E-3F320F5392C8}"/>
              </a:ext>
            </a:extLst>
          </p:cNvPr>
          <p:cNvSpPr>
            <a:spLocks noGrp="1"/>
          </p:cNvSpPr>
          <p:nvPr>
            <p:ph type="sldNum" sz="quarter" idx="12"/>
          </p:nvPr>
        </p:nvSpPr>
        <p:spPr/>
        <p:txBody>
          <a:bodyPr/>
          <a:lstStyle/>
          <a:p>
            <a:fld id="{1D5A5A0C-8A71-4E68-92DD-7952DD2C3D87}" type="slidenum">
              <a:rPr lang="en-US" smtClean="0"/>
              <a:t>24</a:t>
            </a:fld>
            <a:endParaRPr lang="en-US" dirty="0"/>
          </a:p>
        </p:txBody>
      </p:sp>
    </p:spTree>
    <p:extLst>
      <p:ext uri="{BB962C8B-B14F-4D97-AF65-F5344CB8AC3E}">
        <p14:creationId xmlns:p14="http://schemas.microsoft.com/office/powerpoint/2010/main" val="3618961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2" name="Picture 1">
            <a:extLst>
              <a:ext uri="{FF2B5EF4-FFF2-40B4-BE49-F238E27FC236}">
                <a16:creationId xmlns:a16="http://schemas.microsoft.com/office/drawing/2014/main" id="{1C9D58C3-89DE-44BA-ABD1-B5B2776D8C2D}"/>
              </a:ext>
            </a:extLst>
          </p:cNvPr>
          <p:cNvPicPr>
            <a:picLocks noChangeAspect="1"/>
          </p:cNvPicPr>
          <p:nvPr/>
        </p:nvPicPr>
        <p:blipFill>
          <a:blip r:embed="rId2"/>
          <a:stretch>
            <a:fillRect/>
          </a:stretch>
        </p:blipFill>
        <p:spPr>
          <a:xfrm>
            <a:off x="844885" y="1152525"/>
            <a:ext cx="7800975" cy="5705475"/>
          </a:xfrm>
          <a:prstGeom prst="rect">
            <a:avLst/>
          </a:prstGeom>
          <a:ln>
            <a:solidFill>
              <a:schemeClr val="tx1"/>
            </a:solidFill>
          </a:ln>
        </p:spPr>
      </p:pic>
      <p:sp>
        <p:nvSpPr>
          <p:cNvPr id="5" name="TextBox 4">
            <a:extLst>
              <a:ext uri="{FF2B5EF4-FFF2-40B4-BE49-F238E27FC236}">
                <a16:creationId xmlns:a16="http://schemas.microsoft.com/office/drawing/2014/main" id="{7F245B2D-E712-40D6-8EBF-9C7C231E2A84}"/>
              </a:ext>
            </a:extLst>
          </p:cNvPr>
          <p:cNvSpPr txBox="1"/>
          <p:nvPr/>
        </p:nvSpPr>
        <p:spPr>
          <a:xfrm>
            <a:off x="9216758" y="1332117"/>
            <a:ext cx="2456797" cy="369332"/>
          </a:xfrm>
          <a:prstGeom prst="rect">
            <a:avLst/>
          </a:prstGeom>
          <a:noFill/>
        </p:spPr>
        <p:txBody>
          <a:bodyPr wrap="square" rtlCol="0">
            <a:spAutoFit/>
          </a:bodyPr>
          <a:lstStyle/>
          <a:p>
            <a:r>
              <a:rPr lang="en-US" dirty="0"/>
              <a:t>Unclick this box. </a:t>
            </a:r>
          </a:p>
        </p:txBody>
      </p:sp>
      <p:cxnSp>
        <p:nvCxnSpPr>
          <p:cNvPr id="6" name="Straight Arrow Connector 5">
            <a:extLst>
              <a:ext uri="{FF2B5EF4-FFF2-40B4-BE49-F238E27FC236}">
                <a16:creationId xmlns:a16="http://schemas.microsoft.com/office/drawing/2014/main" id="{53007C42-3252-4C2D-A521-0473C3018C52}"/>
              </a:ext>
            </a:extLst>
          </p:cNvPr>
          <p:cNvCxnSpPr>
            <a:cxnSpLocks/>
            <a:stCxn id="5" idx="1"/>
          </p:cNvCxnSpPr>
          <p:nvPr/>
        </p:nvCxnSpPr>
        <p:spPr>
          <a:xfrm flipH="1">
            <a:off x="2760292" y="1516783"/>
            <a:ext cx="6456466" cy="14656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02285FE-7189-4F7A-BBBF-57009E28FB0A}"/>
              </a:ext>
            </a:extLst>
          </p:cNvPr>
          <p:cNvSpPr txBox="1"/>
          <p:nvPr/>
        </p:nvSpPr>
        <p:spPr>
          <a:xfrm>
            <a:off x="9048807" y="2219834"/>
            <a:ext cx="2456797" cy="3416320"/>
          </a:xfrm>
          <a:prstGeom prst="rect">
            <a:avLst/>
          </a:prstGeom>
          <a:noFill/>
        </p:spPr>
        <p:txBody>
          <a:bodyPr wrap="square" rtlCol="0">
            <a:spAutoFit/>
          </a:bodyPr>
          <a:lstStyle/>
          <a:p>
            <a:r>
              <a:rPr lang="en-US" dirty="0"/>
              <a:t>Decide which information should be required with the REQUIRE column on the right and which they can simply choose to enter with the INCLUDE column on the left, then click SAVE. Please REQUIRE First name, last name, address and email. </a:t>
            </a:r>
          </a:p>
        </p:txBody>
      </p:sp>
      <p:cxnSp>
        <p:nvCxnSpPr>
          <p:cNvPr id="9" name="Straight Arrow Connector 8">
            <a:extLst>
              <a:ext uri="{FF2B5EF4-FFF2-40B4-BE49-F238E27FC236}">
                <a16:creationId xmlns:a16="http://schemas.microsoft.com/office/drawing/2014/main" id="{C404254B-A6D6-4DC5-8CFC-840942D1052E}"/>
              </a:ext>
            </a:extLst>
          </p:cNvPr>
          <p:cNvCxnSpPr>
            <a:cxnSpLocks/>
            <a:stCxn id="8" idx="1"/>
          </p:cNvCxnSpPr>
          <p:nvPr/>
        </p:nvCxnSpPr>
        <p:spPr>
          <a:xfrm flipH="1">
            <a:off x="7240555" y="3927994"/>
            <a:ext cx="1808252" cy="10079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8E9593A-238F-4AE7-A04E-925FEACDD982}"/>
              </a:ext>
            </a:extLst>
          </p:cNvPr>
          <p:cNvSpPr>
            <a:spLocks noGrp="1"/>
          </p:cNvSpPr>
          <p:nvPr>
            <p:ph type="sldNum" sz="quarter" idx="12"/>
          </p:nvPr>
        </p:nvSpPr>
        <p:spPr/>
        <p:txBody>
          <a:bodyPr/>
          <a:lstStyle/>
          <a:p>
            <a:fld id="{1D5A5A0C-8A71-4E68-92DD-7952DD2C3D87}" type="slidenum">
              <a:rPr lang="en-US" smtClean="0"/>
              <a:t>25</a:t>
            </a:fld>
            <a:endParaRPr lang="en-US" dirty="0"/>
          </a:p>
        </p:txBody>
      </p:sp>
    </p:spTree>
    <p:extLst>
      <p:ext uri="{BB962C8B-B14F-4D97-AF65-F5344CB8AC3E}">
        <p14:creationId xmlns:p14="http://schemas.microsoft.com/office/powerpoint/2010/main" val="3669615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2" name="Picture 1">
            <a:extLst>
              <a:ext uri="{FF2B5EF4-FFF2-40B4-BE49-F238E27FC236}">
                <a16:creationId xmlns:a16="http://schemas.microsoft.com/office/drawing/2014/main" id="{CFD569D9-6C68-4957-A47E-3B657F68FB7A}"/>
              </a:ext>
            </a:extLst>
          </p:cNvPr>
          <p:cNvPicPr>
            <a:picLocks noChangeAspect="1"/>
          </p:cNvPicPr>
          <p:nvPr/>
        </p:nvPicPr>
        <p:blipFill>
          <a:blip r:embed="rId2"/>
          <a:stretch>
            <a:fillRect/>
          </a:stretch>
        </p:blipFill>
        <p:spPr>
          <a:xfrm>
            <a:off x="276837" y="1040452"/>
            <a:ext cx="8581604" cy="4836291"/>
          </a:xfrm>
          <a:prstGeom prst="rect">
            <a:avLst/>
          </a:prstGeom>
          <a:ln>
            <a:solidFill>
              <a:schemeClr val="tx1"/>
            </a:solidFill>
          </a:ln>
        </p:spPr>
      </p:pic>
      <p:sp>
        <p:nvSpPr>
          <p:cNvPr id="5" name="TextBox 4">
            <a:extLst>
              <a:ext uri="{FF2B5EF4-FFF2-40B4-BE49-F238E27FC236}">
                <a16:creationId xmlns:a16="http://schemas.microsoft.com/office/drawing/2014/main" id="{3E4BF85E-B3FA-4518-A4A5-A5479198CF2B}"/>
              </a:ext>
            </a:extLst>
          </p:cNvPr>
          <p:cNvSpPr txBox="1"/>
          <p:nvPr/>
        </p:nvSpPr>
        <p:spPr>
          <a:xfrm>
            <a:off x="9566248" y="1010853"/>
            <a:ext cx="2413232" cy="1754326"/>
          </a:xfrm>
          <a:prstGeom prst="rect">
            <a:avLst/>
          </a:prstGeom>
          <a:noFill/>
        </p:spPr>
        <p:txBody>
          <a:bodyPr wrap="square" rtlCol="0">
            <a:spAutoFit/>
          </a:bodyPr>
          <a:lstStyle/>
          <a:p>
            <a:r>
              <a:rPr lang="en-US" dirty="0"/>
              <a:t>If you expand OPTIONS your first option is adding a total number of people per registration, which is not often utilized. </a:t>
            </a:r>
          </a:p>
        </p:txBody>
      </p:sp>
      <p:cxnSp>
        <p:nvCxnSpPr>
          <p:cNvPr id="6" name="Straight Arrow Connector 5">
            <a:extLst>
              <a:ext uri="{FF2B5EF4-FFF2-40B4-BE49-F238E27FC236}">
                <a16:creationId xmlns:a16="http://schemas.microsoft.com/office/drawing/2014/main" id="{E677541C-280D-4226-BD16-6E68150B3276}"/>
              </a:ext>
            </a:extLst>
          </p:cNvPr>
          <p:cNvCxnSpPr>
            <a:cxnSpLocks/>
            <a:stCxn id="5" idx="1"/>
          </p:cNvCxnSpPr>
          <p:nvPr/>
        </p:nvCxnSpPr>
        <p:spPr>
          <a:xfrm flipH="1" flipV="1">
            <a:off x="4236440" y="1694579"/>
            <a:ext cx="5329808" cy="1934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46D70391-AD84-411F-B91B-B13972F9F468}"/>
              </a:ext>
            </a:extLst>
          </p:cNvPr>
          <p:cNvSpPr>
            <a:spLocks noGrp="1"/>
          </p:cNvSpPr>
          <p:nvPr>
            <p:ph type="sldNum" sz="quarter" idx="12"/>
          </p:nvPr>
        </p:nvSpPr>
        <p:spPr/>
        <p:txBody>
          <a:bodyPr/>
          <a:lstStyle/>
          <a:p>
            <a:fld id="{1D5A5A0C-8A71-4E68-92DD-7952DD2C3D87}" type="slidenum">
              <a:rPr lang="en-US" smtClean="0"/>
              <a:t>26</a:t>
            </a:fld>
            <a:endParaRPr lang="en-US" dirty="0"/>
          </a:p>
        </p:txBody>
      </p:sp>
    </p:spTree>
    <p:extLst>
      <p:ext uri="{BB962C8B-B14F-4D97-AF65-F5344CB8AC3E}">
        <p14:creationId xmlns:p14="http://schemas.microsoft.com/office/powerpoint/2010/main" val="2150610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sp>
        <p:nvSpPr>
          <p:cNvPr id="2" name="TextBox 1">
            <a:extLst>
              <a:ext uri="{FF2B5EF4-FFF2-40B4-BE49-F238E27FC236}">
                <a16:creationId xmlns:a16="http://schemas.microsoft.com/office/drawing/2014/main" id="{59F23214-3D10-45F8-86DF-895EC6D7D6C3}"/>
              </a:ext>
            </a:extLst>
          </p:cNvPr>
          <p:cNvSpPr txBox="1"/>
          <p:nvPr/>
        </p:nvSpPr>
        <p:spPr>
          <a:xfrm>
            <a:off x="8229600" y="1353097"/>
            <a:ext cx="3422708" cy="3139321"/>
          </a:xfrm>
          <a:prstGeom prst="rect">
            <a:avLst/>
          </a:prstGeom>
          <a:noFill/>
        </p:spPr>
        <p:txBody>
          <a:bodyPr wrap="square" rtlCol="0">
            <a:spAutoFit/>
          </a:bodyPr>
          <a:lstStyle/>
          <a:p>
            <a:r>
              <a:rPr lang="en-US" dirty="0"/>
              <a:t>There are three types of events when it comes to fees. </a:t>
            </a:r>
          </a:p>
          <a:p>
            <a:endParaRPr lang="en-US" dirty="0"/>
          </a:p>
          <a:p>
            <a:pPr marL="342900" indent="-342900">
              <a:buAutoNum type="arabicParenR"/>
            </a:pPr>
            <a:r>
              <a:rPr lang="en-US" dirty="0"/>
              <a:t>Free – This field doesn’t matter </a:t>
            </a:r>
          </a:p>
          <a:p>
            <a:pPr marL="342900" indent="-342900">
              <a:buAutoNum type="arabicParenR"/>
            </a:pPr>
            <a:r>
              <a:rPr lang="en-US" dirty="0"/>
              <a:t>Free with additional gift (this is recommended for free events) – This field should be set to </a:t>
            </a:r>
          </a:p>
          <a:p>
            <a:pPr marL="342900" indent="-342900">
              <a:buAutoNum type="arabicParenR"/>
            </a:pPr>
            <a:r>
              <a:rPr lang="en-US" dirty="0"/>
              <a:t>Event fee with no additional gift  </a:t>
            </a:r>
          </a:p>
          <a:p>
            <a:pPr marL="342900" indent="-342900">
              <a:buAutoNum type="arabicParenR"/>
            </a:pPr>
            <a:endParaRPr lang="en-US" dirty="0"/>
          </a:p>
        </p:txBody>
      </p:sp>
      <p:pic>
        <p:nvPicPr>
          <p:cNvPr id="3" name="Picture 2">
            <a:extLst>
              <a:ext uri="{FF2B5EF4-FFF2-40B4-BE49-F238E27FC236}">
                <a16:creationId xmlns:a16="http://schemas.microsoft.com/office/drawing/2014/main" id="{9275CAF5-9394-4D87-A4A4-2FC893058BF4}"/>
              </a:ext>
            </a:extLst>
          </p:cNvPr>
          <p:cNvPicPr>
            <a:picLocks noChangeAspect="1"/>
          </p:cNvPicPr>
          <p:nvPr/>
        </p:nvPicPr>
        <p:blipFill>
          <a:blip r:embed="rId2"/>
          <a:stretch>
            <a:fillRect/>
          </a:stretch>
        </p:blipFill>
        <p:spPr>
          <a:xfrm>
            <a:off x="964734" y="1353097"/>
            <a:ext cx="6066944" cy="4892506"/>
          </a:xfrm>
          <a:prstGeom prst="rect">
            <a:avLst/>
          </a:prstGeom>
          <a:ln w="25400">
            <a:solidFill>
              <a:schemeClr val="tx1"/>
            </a:solidFill>
          </a:ln>
        </p:spPr>
      </p:pic>
      <p:cxnSp>
        <p:nvCxnSpPr>
          <p:cNvPr id="6" name="Straight Arrow Connector 5">
            <a:extLst>
              <a:ext uri="{FF2B5EF4-FFF2-40B4-BE49-F238E27FC236}">
                <a16:creationId xmlns:a16="http://schemas.microsoft.com/office/drawing/2014/main" id="{CF111684-A19C-43D9-A35A-36B65E97154B}"/>
              </a:ext>
            </a:extLst>
          </p:cNvPr>
          <p:cNvCxnSpPr>
            <a:cxnSpLocks/>
            <a:stCxn id="2" idx="1"/>
          </p:cNvCxnSpPr>
          <p:nvPr/>
        </p:nvCxnSpPr>
        <p:spPr>
          <a:xfrm flipH="1">
            <a:off x="4605556" y="2922758"/>
            <a:ext cx="3624044" cy="2402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187CC74-210E-422B-A213-643A0EB959F2}"/>
              </a:ext>
            </a:extLst>
          </p:cNvPr>
          <p:cNvSpPr>
            <a:spLocks noGrp="1"/>
          </p:cNvSpPr>
          <p:nvPr>
            <p:ph type="sldNum" sz="quarter" idx="12"/>
          </p:nvPr>
        </p:nvSpPr>
        <p:spPr/>
        <p:txBody>
          <a:bodyPr/>
          <a:lstStyle/>
          <a:p>
            <a:fld id="{1D5A5A0C-8A71-4E68-92DD-7952DD2C3D87}" type="slidenum">
              <a:rPr lang="en-US" smtClean="0"/>
              <a:t>27</a:t>
            </a:fld>
            <a:endParaRPr lang="en-US" dirty="0"/>
          </a:p>
        </p:txBody>
      </p:sp>
    </p:spTree>
    <p:extLst>
      <p:ext uri="{BB962C8B-B14F-4D97-AF65-F5344CB8AC3E}">
        <p14:creationId xmlns:p14="http://schemas.microsoft.com/office/powerpoint/2010/main" val="4163663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sp>
        <p:nvSpPr>
          <p:cNvPr id="2" name="TextBox 1">
            <a:extLst>
              <a:ext uri="{FF2B5EF4-FFF2-40B4-BE49-F238E27FC236}">
                <a16:creationId xmlns:a16="http://schemas.microsoft.com/office/drawing/2014/main" id="{59F23214-3D10-45F8-86DF-895EC6D7D6C3}"/>
              </a:ext>
            </a:extLst>
          </p:cNvPr>
          <p:cNvSpPr txBox="1"/>
          <p:nvPr/>
        </p:nvSpPr>
        <p:spPr>
          <a:xfrm>
            <a:off x="8481270" y="1619074"/>
            <a:ext cx="3422708" cy="1754326"/>
          </a:xfrm>
          <a:prstGeom prst="rect">
            <a:avLst/>
          </a:prstGeom>
          <a:noFill/>
        </p:spPr>
        <p:txBody>
          <a:bodyPr wrap="square" rtlCol="0">
            <a:spAutoFit/>
          </a:bodyPr>
          <a:lstStyle/>
          <a:p>
            <a:r>
              <a:rPr lang="en-US" dirty="0"/>
              <a:t>If you select ADDITIONAL DONATIONS you’ll need to search for the correct funds to display (usually Financial Aid, Area of Greatest Need and Annual Fund are the most common).</a:t>
            </a:r>
          </a:p>
        </p:txBody>
      </p:sp>
      <p:pic>
        <p:nvPicPr>
          <p:cNvPr id="3" name="Picture 2">
            <a:extLst>
              <a:ext uri="{FF2B5EF4-FFF2-40B4-BE49-F238E27FC236}">
                <a16:creationId xmlns:a16="http://schemas.microsoft.com/office/drawing/2014/main" id="{9275CAF5-9394-4D87-A4A4-2FC893058BF4}"/>
              </a:ext>
            </a:extLst>
          </p:cNvPr>
          <p:cNvPicPr>
            <a:picLocks noChangeAspect="1"/>
          </p:cNvPicPr>
          <p:nvPr/>
        </p:nvPicPr>
        <p:blipFill>
          <a:blip r:embed="rId2"/>
          <a:stretch>
            <a:fillRect/>
          </a:stretch>
        </p:blipFill>
        <p:spPr>
          <a:xfrm>
            <a:off x="964734" y="1353097"/>
            <a:ext cx="6066944" cy="4892506"/>
          </a:xfrm>
          <a:prstGeom prst="rect">
            <a:avLst/>
          </a:prstGeom>
        </p:spPr>
      </p:pic>
      <p:cxnSp>
        <p:nvCxnSpPr>
          <p:cNvPr id="6" name="Straight Arrow Connector 5">
            <a:extLst>
              <a:ext uri="{FF2B5EF4-FFF2-40B4-BE49-F238E27FC236}">
                <a16:creationId xmlns:a16="http://schemas.microsoft.com/office/drawing/2014/main" id="{CF111684-A19C-43D9-A35A-36B65E97154B}"/>
              </a:ext>
            </a:extLst>
          </p:cNvPr>
          <p:cNvCxnSpPr>
            <a:cxnSpLocks/>
            <a:stCxn id="2" idx="1"/>
          </p:cNvCxnSpPr>
          <p:nvPr/>
        </p:nvCxnSpPr>
        <p:spPr>
          <a:xfrm flipH="1">
            <a:off x="4857226" y="2496237"/>
            <a:ext cx="3624044" cy="9327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60E5063-DF4B-4F70-9175-59D3B5AFC782}"/>
              </a:ext>
            </a:extLst>
          </p:cNvPr>
          <p:cNvSpPr txBox="1"/>
          <p:nvPr/>
        </p:nvSpPr>
        <p:spPr>
          <a:xfrm>
            <a:off x="8481270" y="3639377"/>
            <a:ext cx="3422708" cy="1477328"/>
          </a:xfrm>
          <a:prstGeom prst="rect">
            <a:avLst/>
          </a:prstGeom>
          <a:noFill/>
        </p:spPr>
        <p:txBody>
          <a:bodyPr wrap="square" rtlCol="0">
            <a:spAutoFit/>
          </a:bodyPr>
          <a:lstStyle/>
          <a:p>
            <a:r>
              <a:rPr lang="en-US" dirty="0"/>
              <a:t>If you want one fund to be DEFAULT check this box to the right, and to order the funds click and drag them by the gray grid on the left.</a:t>
            </a:r>
          </a:p>
        </p:txBody>
      </p:sp>
      <p:cxnSp>
        <p:nvCxnSpPr>
          <p:cNvPr id="10" name="Straight Arrow Connector 9">
            <a:extLst>
              <a:ext uri="{FF2B5EF4-FFF2-40B4-BE49-F238E27FC236}">
                <a16:creationId xmlns:a16="http://schemas.microsoft.com/office/drawing/2014/main" id="{AE7B39C7-6087-4D1A-A0D9-4F3079B0EDEE}"/>
              </a:ext>
            </a:extLst>
          </p:cNvPr>
          <p:cNvCxnSpPr>
            <a:cxnSpLocks/>
          </p:cNvCxnSpPr>
          <p:nvPr/>
        </p:nvCxnSpPr>
        <p:spPr>
          <a:xfrm flipH="1" flipV="1">
            <a:off x="1971413" y="3639377"/>
            <a:ext cx="6333688" cy="8067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7D76D45-91C6-43CB-8AE4-1D463F9A717B}"/>
              </a:ext>
            </a:extLst>
          </p:cNvPr>
          <p:cNvCxnSpPr>
            <a:cxnSpLocks/>
          </p:cNvCxnSpPr>
          <p:nvPr/>
        </p:nvCxnSpPr>
        <p:spPr>
          <a:xfrm flipH="1" flipV="1">
            <a:off x="5880683" y="3639377"/>
            <a:ext cx="2348918" cy="8067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C4BE0EA-3CFD-4BE8-A193-1598B7E87F12}"/>
              </a:ext>
            </a:extLst>
          </p:cNvPr>
          <p:cNvSpPr>
            <a:spLocks noGrp="1"/>
          </p:cNvSpPr>
          <p:nvPr>
            <p:ph type="sldNum" sz="quarter" idx="12"/>
          </p:nvPr>
        </p:nvSpPr>
        <p:spPr/>
        <p:txBody>
          <a:bodyPr/>
          <a:lstStyle/>
          <a:p>
            <a:fld id="{1D5A5A0C-8A71-4E68-92DD-7952DD2C3D87}" type="slidenum">
              <a:rPr lang="en-US" smtClean="0"/>
              <a:t>28</a:t>
            </a:fld>
            <a:endParaRPr lang="en-US" dirty="0"/>
          </a:p>
        </p:txBody>
      </p:sp>
    </p:spTree>
    <p:extLst>
      <p:ext uri="{BB962C8B-B14F-4D97-AF65-F5344CB8AC3E}">
        <p14:creationId xmlns:p14="http://schemas.microsoft.com/office/powerpoint/2010/main" val="502042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2" name="Picture 1">
            <a:extLst>
              <a:ext uri="{FF2B5EF4-FFF2-40B4-BE49-F238E27FC236}">
                <a16:creationId xmlns:a16="http://schemas.microsoft.com/office/drawing/2014/main" id="{49930FF3-A156-4720-A9A2-D36816A88924}"/>
              </a:ext>
            </a:extLst>
          </p:cNvPr>
          <p:cNvPicPr>
            <a:picLocks noChangeAspect="1"/>
          </p:cNvPicPr>
          <p:nvPr/>
        </p:nvPicPr>
        <p:blipFill>
          <a:blip r:embed="rId2"/>
          <a:stretch>
            <a:fillRect/>
          </a:stretch>
        </p:blipFill>
        <p:spPr>
          <a:xfrm>
            <a:off x="419450" y="1157681"/>
            <a:ext cx="6456546" cy="5236559"/>
          </a:xfrm>
          <a:prstGeom prst="rect">
            <a:avLst/>
          </a:prstGeom>
          <a:ln w="25400">
            <a:solidFill>
              <a:schemeClr val="tx1"/>
            </a:solidFill>
          </a:ln>
        </p:spPr>
      </p:pic>
      <p:sp>
        <p:nvSpPr>
          <p:cNvPr id="5" name="TextBox 4">
            <a:extLst>
              <a:ext uri="{FF2B5EF4-FFF2-40B4-BE49-F238E27FC236}">
                <a16:creationId xmlns:a16="http://schemas.microsoft.com/office/drawing/2014/main" id="{DBEE0351-DF6B-44D6-AAEE-58B2E821EEF7}"/>
              </a:ext>
            </a:extLst>
          </p:cNvPr>
          <p:cNvSpPr txBox="1"/>
          <p:nvPr/>
        </p:nvSpPr>
        <p:spPr>
          <a:xfrm>
            <a:off x="7608815" y="1040452"/>
            <a:ext cx="3758269" cy="369332"/>
          </a:xfrm>
          <a:prstGeom prst="rect">
            <a:avLst/>
          </a:prstGeom>
          <a:noFill/>
        </p:spPr>
        <p:txBody>
          <a:bodyPr wrap="square" rtlCol="0">
            <a:spAutoFit/>
          </a:bodyPr>
          <a:lstStyle/>
          <a:p>
            <a:r>
              <a:rPr lang="en-US" dirty="0"/>
              <a:t>Next click the PROPERTIES tag </a:t>
            </a:r>
          </a:p>
        </p:txBody>
      </p:sp>
      <p:cxnSp>
        <p:nvCxnSpPr>
          <p:cNvPr id="6" name="Straight Arrow Connector 5">
            <a:extLst>
              <a:ext uri="{FF2B5EF4-FFF2-40B4-BE49-F238E27FC236}">
                <a16:creationId xmlns:a16="http://schemas.microsoft.com/office/drawing/2014/main" id="{EC12C347-DB28-4038-A160-05BDBF0E0A5F}"/>
              </a:ext>
            </a:extLst>
          </p:cNvPr>
          <p:cNvCxnSpPr>
            <a:cxnSpLocks/>
            <a:stCxn id="5" idx="1"/>
          </p:cNvCxnSpPr>
          <p:nvPr/>
        </p:nvCxnSpPr>
        <p:spPr>
          <a:xfrm flipH="1">
            <a:off x="2049517" y="1225118"/>
            <a:ext cx="5559298" cy="8979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9817BE4-981F-40B9-B1FC-96D68290CF5F}"/>
              </a:ext>
            </a:extLst>
          </p:cNvPr>
          <p:cNvSpPr>
            <a:spLocks noGrp="1"/>
          </p:cNvSpPr>
          <p:nvPr>
            <p:ph type="sldNum" sz="quarter" idx="12"/>
          </p:nvPr>
        </p:nvSpPr>
        <p:spPr/>
        <p:txBody>
          <a:bodyPr/>
          <a:lstStyle/>
          <a:p>
            <a:fld id="{1D5A5A0C-8A71-4E68-92DD-7952DD2C3D87}" type="slidenum">
              <a:rPr lang="en-US" smtClean="0"/>
              <a:t>29</a:t>
            </a:fld>
            <a:endParaRPr lang="en-US" dirty="0"/>
          </a:p>
        </p:txBody>
      </p:sp>
    </p:spTree>
    <p:extLst>
      <p:ext uri="{BB962C8B-B14F-4D97-AF65-F5344CB8AC3E}">
        <p14:creationId xmlns:p14="http://schemas.microsoft.com/office/powerpoint/2010/main" val="33684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sp>
        <p:nvSpPr>
          <p:cNvPr id="2" name="TextBox 1">
            <a:extLst>
              <a:ext uri="{FF2B5EF4-FFF2-40B4-BE49-F238E27FC236}">
                <a16:creationId xmlns:a16="http://schemas.microsoft.com/office/drawing/2014/main" id="{41A1C968-1D95-4447-95D3-9AE2250067E1}"/>
              </a:ext>
            </a:extLst>
          </p:cNvPr>
          <p:cNvSpPr txBox="1"/>
          <p:nvPr/>
        </p:nvSpPr>
        <p:spPr>
          <a:xfrm>
            <a:off x="2248250" y="2390862"/>
            <a:ext cx="8019875" cy="1631216"/>
          </a:xfrm>
          <a:prstGeom prst="rect">
            <a:avLst/>
          </a:prstGeom>
          <a:noFill/>
        </p:spPr>
        <p:txBody>
          <a:bodyPr wrap="square" rtlCol="0">
            <a:spAutoFit/>
          </a:bodyPr>
          <a:lstStyle/>
          <a:p>
            <a:pPr marL="285750" indent="-285750">
              <a:buFont typeface="Arial" panose="020B0604020202020204" pitchFamily="34" charset="0"/>
              <a:buChar char="•"/>
            </a:pPr>
            <a:r>
              <a:rPr lang="en-US" sz="2000" b="1" dirty="0"/>
              <a:t>There are FOUR Basic Steps</a:t>
            </a:r>
          </a:p>
          <a:p>
            <a:pPr marL="742950" lvl="1" indent="-285750">
              <a:buFont typeface="Arial" panose="020B0604020202020204" pitchFamily="34" charset="0"/>
              <a:buChar char="•"/>
            </a:pPr>
            <a:r>
              <a:rPr lang="en-US" sz="2000" b="1" dirty="0">
                <a:solidFill>
                  <a:srgbClr val="FF0000"/>
                </a:solidFill>
              </a:rPr>
              <a:t>Making the event in NXT</a:t>
            </a:r>
          </a:p>
          <a:p>
            <a:pPr marL="742950" lvl="1" indent="-285750">
              <a:buFont typeface="Arial" panose="020B0604020202020204" pitchFamily="34" charset="0"/>
              <a:buChar char="•"/>
            </a:pPr>
            <a:r>
              <a:rPr lang="en-US" sz="2000" b="1" dirty="0"/>
              <a:t>Getting your Data</a:t>
            </a:r>
          </a:p>
          <a:p>
            <a:pPr marL="742950" lvl="1" indent="-285750">
              <a:buFont typeface="Arial" panose="020B0604020202020204" pitchFamily="34" charset="0"/>
              <a:buChar char="•"/>
            </a:pPr>
            <a:r>
              <a:rPr lang="en-US" sz="2000" b="1" dirty="0"/>
              <a:t>Making the Event PART in Page Builder and adding the EVENT to it</a:t>
            </a:r>
          </a:p>
          <a:p>
            <a:pPr marL="742950" lvl="1" indent="-285750">
              <a:buFont typeface="Arial" panose="020B0604020202020204" pitchFamily="34" charset="0"/>
              <a:buChar char="•"/>
            </a:pPr>
            <a:r>
              <a:rPr lang="en-US" sz="2000" b="1" dirty="0"/>
              <a:t>Making the Event PAGE in Page Builder and adding the PART to it </a:t>
            </a:r>
          </a:p>
        </p:txBody>
      </p:sp>
      <p:sp>
        <p:nvSpPr>
          <p:cNvPr id="3" name="Slide Number Placeholder 2">
            <a:extLst>
              <a:ext uri="{FF2B5EF4-FFF2-40B4-BE49-F238E27FC236}">
                <a16:creationId xmlns:a16="http://schemas.microsoft.com/office/drawing/2014/main" id="{CF475F1D-B90E-4C91-B25C-B60F4660A115}"/>
              </a:ext>
            </a:extLst>
          </p:cNvPr>
          <p:cNvSpPr>
            <a:spLocks noGrp="1"/>
          </p:cNvSpPr>
          <p:nvPr>
            <p:ph type="sldNum" sz="quarter" idx="12"/>
          </p:nvPr>
        </p:nvSpPr>
        <p:spPr/>
        <p:txBody>
          <a:bodyPr/>
          <a:lstStyle/>
          <a:p>
            <a:fld id="{1D5A5A0C-8A71-4E68-92DD-7952DD2C3D87}" type="slidenum">
              <a:rPr lang="en-US" smtClean="0"/>
              <a:t>3</a:t>
            </a:fld>
            <a:endParaRPr lang="en-US" dirty="0"/>
          </a:p>
        </p:txBody>
      </p:sp>
    </p:spTree>
    <p:extLst>
      <p:ext uri="{BB962C8B-B14F-4D97-AF65-F5344CB8AC3E}">
        <p14:creationId xmlns:p14="http://schemas.microsoft.com/office/powerpoint/2010/main" val="3396545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33E0B9-1A7E-4011-88E6-AE0614F9AEFC}"/>
              </a:ext>
            </a:extLst>
          </p:cNvPr>
          <p:cNvPicPr>
            <a:picLocks noChangeAspect="1"/>
          </p:cNvPicPr>
          <p:nvPr/>
        </p:nvPicPr>
        <p:blipFill>
          <a:blip r:embed="rId2"/>
          <a:stretch>
            <a:fillRect/>
          </a:stretch>
        </p:blipFill>
        <p:spPr>
          <a:xfrm>
            <a:off x="284480" y="1092800"/>
            <a:ext cx="6925056" cy="5263550"/>
          </a:xfrm>
          <a:prstGeom prst="rect">
            <a:avLst/>
          </a:prstGeom>
          <a:ln w="25400">
            <a:solidFill>
              <a:schemeClr val="tx1"/>
            </a:solidFill>
          </a:ln>
        </p:spPr>
      </p:pic>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sp>
        <p:nvSpPr>
          <p:cNvPr id="5" name="TextBox 4">
            <a:extLst>
              <a:ext uri="{FF2B5EF4-FFF2-40B4-BE49-F238E27FC236}">
                <a16:creationId xmlns:a16="http://schemas.microsoft.com/office/drawing/2014/main" id="{DBEE0351-DF6B-44D6-AAEE-58B2E821EEF7}"/>
              </a:ext>
            </a:extLst>
          </p:cNvPr>
          <p:cNvSpPr txBox="1"/>
          <p:nvPr/>
        </p:nvSpPr>
        <p:spPr>
          <a:xfrm>
            <a:off x="7608815" y="1040452"/>
            <a:ext cx="3758269" cy="1477328"/>
          </a:xfrm>
          <a:prstGeom prst="rect">
            <a:avLst/>
          </a:prstGeom>
          <a:noFill/>
        </p:spPr>
        <p:txBody>
          <a:bodyPr wrap="square" rtlCol="0">
            <a:spAutoFit/>
          </a:bodyPr>
          <a:lstStyle/>
          <a:p>
            <a:r>
              <a:rPr lang="en-US" dirty="0"/>
              <a:t>Here you can decide if you want to put an end date that this form will be available.  This means that this form will not be viewable before the first date or after the second one </a:t>
            </a:r>
          </a:p>
        </p:txBody>
      </p:sp>
      <p:cxnSp>
        <p:nvCxnSpPr>
          <p:cNvPr id="6" name="Straight Arrow Connector 5">
            <a:extLst>
              <a:ext uri="{FF2B5EF4-FFF2-40B4-BE49-F238E27FC236}">
                <a16:creationId xmlns:a16="http://schemas.microsoft.com/office/drawing/2014/main" id="{EC12C347-DB28-4038-A160-05BDBF0E0A5F}"/>
              </a:ext>
            </a:extLst>
          </p:cNvPr>
          <p:cNvCxnSpPr>
            <a:cxnSpLocks/>
            <a:stCxn id="5" idx="1"/>
          </p:cNvCxnSpPr>
          <p:nvPr/>
        </p:nvCxnSpPr>
        <p:spPr>
          <a:xfrm flipH="1">
            <a:off x="4754880" y="1779116"/>
            <a:ext cx="2853935" cy="31789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9817BE4-981F-40B9-B1FC-96D68290CF5F}"/>
              </a:ext>
            </a:extLst>
          </p:cNvPr>
          <p:cNvSpPr>
            <a:spLocks noGrp="1"/>
          </p:cNvSpPr>
          <p:nvPr>
            <p:ph type="sldNum" sz="quarter" idx="12"/>
          </p:nvPr>
        </p:nvSpPr>
        <p:spPr/>
        <p:txBody>
          <a:bodyPr/>
          <a:lstStyle/>
          <a:p>
            <a:fld id="{1D5A5A0C-8A71-4E68-92DD-7952DD2C3D87}" type="slidenum">
              <a:rPr lang="en-US" smtClean="0"/>
              <a:t>30</a:t>
            </a:fld>
            <a:endParaRPr lang="en-US" dirty="0"/>
          </a:p>
        </p:txBody>
      </p:sp>
    </p:spTree>
    <p:extLst>
      <p:ext uri="{BB962C8B-B14F-4D97-AF65-F5344CB8AC3E}">
        <p14:creationId xmlns:p14="http://schemas.microsoft.com/office/powerpoint/2010/main" val="3866127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2" name="Picture 1">
            <a:extLst>
              <a:ext uri="{FF2B5EF4-FFF2-40B4-BE49-F238E27FC236}">
                <a16:creationId xmlns:a16="http://schemas.microsoft.com/office/drawing/2014/main" id="{49930FF3-A156-4720-A9A2-D36816A88924}"/>
              </a:ext>
            </a:extLst>
          </p:cNvPr>
          <p:cNvPicPr>
            <a:picLocks noChangeAspect="1"/>
          </p:cNvPicPr>
          <p:nvPr/>
        </p:nvPicPr>
        <p:blipFill>
          <a:blip r:embed="rId2"/>
          <a:stretch>
            <a:fillRect/>
          </a:stretch>
        </p:blipFill>
        <p:spPr>
          <a:xfrm>
            <a:off x="419450" y="1157681"/>
            <a:ext cx="6456546" cy="5236559"/>
          </a:xfrm>
          <a:prstGeom prst="rect">
            <a:avLst/>
          </a:prstGeom>
          <a:ln w="25400">
            <a:solidFill>
              <a:schemeClr val="tx1"/>
            </a:solidFill>
          </a:ln>
        </p:spPr>
      </p:pic>
      <p:sp>
        <p:nvSpPr>
          <p:cNvPr id="5" name="TextBox 4">
            <a:extLst>
              <a:ext uri="{FF2B5EF4-FFF2-40B4-BE49-F238E27FC236}">
                <a16:creationId xmlns:a16="http://schemas.microsoft.com/office/drawing/2014/main" id="{DBEE0351-DF6B-44D6-AAEE-58B2E821EEF7}"/>
              </a:ext>
            </a:extLst>
          </p:cNvPr>
          <p:cNvSpPr txBox="1"/>
          <p:nvPr/>
        </p:nvSpPr>
        <p:spPr>
          <a:xfrm>
            <a:off x="7608815" y="1040452"/>
            <a:ext cx="3758269" cy="1200329"/>
          </a:xfrm>
          <a:prstGeom prst="rect">
            <a:avLst/>
          </a:prstGeom>
          <a:noFill/>
        </p:spPr>
        <p:txBody>
          <a:bodyPr wrap="square" rtlCol="0">
            <a:spAutoFit/>
          </a:bodyPr>
          <a:lstStyle/>
          <a:p>
            <a:r>
              <a:rPr lang="en-US" dirty="0"/>
              <a:t>To EDIT the acknowledgement email scroll to the top of the page and hit the green ACKNOWLEDGEMENT EMAIL button.</a:t>
            </a:r>
          </a:p>
        </p:txBody>
      </p:sp>
      <p:cxnSp>
        <p:nvCxnSpPr>
          <p:cNvPr id="6" name="Straight Arrow Connector 5">
            <a:extLst>
              <a:ext uri="{FF2B5EF4-FFF2-40B4-BE49-F238E27FC236}">
                <a16:creationId xmlns:a16="http://schemas.microsoft.com/office/drawing/2014/main" id="{EC12C347-DB28-4038-A160-05BDBF0E0A5F}"/>
              </a:ext>
            </a:extLst>
          </p:cNvPr>
          <p:cNvCxnSpPr>
            <a:cxnSpLocks/>
            <a:stCxn id="5" idx="1"/>
          </p:cNvCxnSpPr>
          <p:nvPr/>
        </p:nvCxnSpPr>
        <p:spPr>
          <a:xfrm flipH="1" flipV="1">
            <a:off x="1501629" y="1581565"/>
            <a:ext cx="6107186" cy="590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9817BE4-981F-40B9-B1FC-96D68290CF5F}"/>
              </a:ext>
            </a:extLst>
          </p:cNvPr>
          <p:cNvSpPr>
            <a:spLocks noGrp="1"/>
          </p:cNvSpPr>
          <p:nvPr>
            <p:ph type="sldNum" sz="quarter" idx="12"/>
          </p:nvPr>
        </p:nvSpPr>
        <p:spPr/>
        <p:txBody>
          <a:bodyPr/>
          <a:lstStyle/>
          <a:p>
            <a:fld id="{1D5A5A0C-8A71-4E68-92DD-7952DD2C3D87}" type="slidenum">
              <a:rPr lang="en-US" smtClean="0"/>
              <a:t>31</a:t>
            </a:fld>
            <a:endParaRPr lang="en-US" dirty="0"/>
          </a:p>
        </p:txBody>
      </p:sp>
    </p:spTree>
    <p:extLst>
      <p:ext uri="{BB962C8B-B14F-4D97-AF65-F5344CB8AC3E}">
        <p14:creationId xmlns:p14="http://schemas.microsoft.com/office/powerpoint/2010/main" val="4123697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2" name="Picture 1">
            <a:extLst>
              <a:ext uri="{FF2B5EF4-FFF2-40B4-BE49-F238E27FC236}">
                <a16:creationId xmlns:a16="http://schemas.microsoft.com/office/drawing/2014/main" id="{1AA1BD33-D2E1-44B5-912B-1697ED0EB510}"/>
              </a:ext>
            </a:extLst>
          </p:cNvPr>
          <p:cNvPicPr>
            <a:picLocks noChangeAspect="1"/>
          </p:cNvPicPr>
          <p:nvPr/>
        </p:nvPicPr>
        <p:blipFill rotWithShape="1">
          <a:blip r:embed="rId2"/>
          <a:srcRect r="21590" b="47281"/>
          <a:stretch/>
        </p:blipFill>
        <p:spPr>
          <a:xfrm>
            <a:off x="549153" y="1040452"/>
            <a:ext cx="6698936" cy="3615438"/>
          </a:xfrm>
          <a:prstGeom prst="rect">
            <a:avLst/>
          </a:prstGeom>
          <a:ln w="25400">
            <a:solidFill>
              <a:schemeClr val="tx1"/>
            </a:solidFill>
          </a:ln>
        </p:spPr>
      </p:pic>
      <p:sp>
        <p:nvSpPr>
          <p:cNvPr id="5" name="TextBox 4">
            <a:extLst>
              <a:ext uri="{FF2B5EF4-FFF2-40B4-BE49-F238E27FC236}">
                <a16:creationId xmlns:a16="http://schemas.microsoft.com/office/drawing/2014/main" id="{03C90BB1-B0D8-4C76-9EDF-2A575A95E5E1}"/>
              </a:ext>
            </a:extLst>
          </p:cNvPr>
          <p:cNvSpPr txBox="1"/>
          <p:nvPr/>
        </p:nvSpPr>
        <p:spPr>
          <a:xfrm>
            <a:off x="7884578" y="1040452"/>
            <a:ext cx="3758269" cy="369332"/>
          </a:xfrm>
          <a:prstGeom prst="rect">
            <a:avLst/>
          </a:prstGeom>
          <a:noFill/>
        </p:spPr>
        <p:txBody>
          <a:bodyPr wrap="square" rtlCol="0">
            <a:spAutoFit/>
          </a:bodyPr>
          <a:lstStyle/>
          <a:p>
            <a:r>
              <a:rPr lang="en-US" dirty="0"/>
              <a:t>Here you put the name of the email.</a:t>
            </a:r>
          </a:p>
        </p:txBody>
      </p:sp>
      <p:cxnSp>
        <p:nvCxnSpPr>
          <p:cNvPr id="6" name="Straight Arrow Connector 5">
            <a:extLst>
              <a:ext uri="{FF2B5EF4-FFF2-40B4-BE49-F238E27FC236}">
                <a16:creationId xmlns:a16="http://schemas.microsoft.com/office/drawing/2014/main" id="{A4096865-DAC9-416C-BF06-B7A73DA5DD8E}"/>
              </a:ext>
            </a:extLst>
          </p:cNvPr>
          <p:cNvCxnSpPr>
            <a:cxnSpLocks/>
            <a:stCxn id="5" idx="1"/>
          </p:cNvCxnSpPr>
          <p:nvPr/>
        </p:nvCxnSpPr>
        <p:spPr>
          <a:xfrm flipH="1">
            <a:off x="4135772" y="1225118"/>
            <a:ext cx="3748806" cy="9140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1C4488C-F2F5-43CB-87E5-9EF994B7B389}"/>
              </a:ext>
            </a:extLst>
          </p:cNvPr>
          <p:cNvSpPr txBox="1"/>
          <p:nvPr/>
        </p:nvSpPr>
        <p:spPr>
          <a:xfrm>
            <a:off x="8018800" y="3445881"/>
            <a:ext cx="3758269" cy="646331"/>
          </a:xfrm>
          <a:prstGeom prst="rect">
            <a:avLst/>
          </a:prstGeom>
          <a:noFill/>
        </p:spPr>
        <p:txBody>
          <a:bodyPr wrap="square" rtlCol="0">
            <a:spAutoFit/>
          </a:bodyPr>
          <a:lstStyle/>
          <a:p>
            <a:r>
              <a:rPr lang="en-US" dirty="0"/>
              <a:t>Here you can set the address that the email will go to if the user hits REPLY</a:t>
            </a:r>
          </a:p>
        </p:txBody>
      </p:sp>
      <p:cxnSp>
        <p:nvCxnSpPr>
          <p:cNvPr id="9" name="Straight Arrow Connector 8">
            <a:extLst>
              <a:ext uri="{FF2B5EF4-FFF2-40B4-BE49-F238E27FC236}">
                <a16:creationId xmlns:a16="http://schemas.microsoft.com/office/drawing/2014/main" id="{D56B43B5-9B58-49DC-A44F-CA4968928D2D}"/>
              </a:ext>
            </a:extLst>
          </p:cNvPr>
          <p:cNvCxnSpPr>
            <a:cxnSpLocks/>
            <a:stCxn id="8" idx="1"/>
          </p:cNvCxnSpPr>
          <p:nvPr/>
        </p:nvCxnSpPr>
        <p:spPr>
          <a:xfrm flipH="1" flipV="1">
            <a:off x="3942826" y="2965698"/>
            <a:ext cx="4075974" cy="8033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7E2F93F-11DC-415F-A9D7-F0C48A92442C}"/>
              </a:ext>
            </a:extLst>
          </p:cNvPr>
          <p:cNvSpPr txBox="1"/>
          <p:nvPr/>
        </p:nvSpPr>
        <p:spPr>
          <a:xfrm>
            <a:off x="7995033" y="2642532"/>
            <a:ext cx="3758269" cy="646331"/>
          </a:xfrm>
          <a:prstGeom prst="rect">
            <a:avLst/>
          </a:prstGeom>
          <a:noFill/>
        </p:spPr>
        <p:txBody>
          <a:bodyPr wrap="square" rtlCol="0">
            <a:spAutoFit/>
          </a:bodyPr>
          <a:lstStyle/>
          <a:p>
            <a:r>
              <a:rPr lang="en-US" dirty="0"/>
              <a:t>Here is where you write the from address and name </a:t>
            </a:r>
          </a:p>
        </p:txBody>
      </p:sp>
      <p:cxnSp>
        <p:nvCxnSpPr>
          <p:cNvPr id="12" name="Straight Arrow Connector 11">
            <a:extLst>
              <a:ext uri="{FF2B5EF4-FFF2-40B4-BE49-F238E27FC236}">
                <a16:creationId xmlns:a16="http://schemas.microsoft.com/office/drawing/2014/main" id="{22A54F9E-C7C8-434E-A518-BBCA43A61493}"/>
              </a:ext>
            </a:extLst>
          </p:cNvPr>
          <p:cNvCxnSpPr>
            <a:cxnSpLocks/>
            <a:stCxn id="11" idx="1"/>
          </p:cNvCxnSpPr>
          <p:nvPr/>
        </p:nvCxnSpPr>
        <p:spPr>
          <a:xfrm flipH="1" flipV="1">
            <a:off x="6551803" y="2642532"/>
            <a:ext cx="1443230" cy="3231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C7DCF56-BB09-4C6E-8101-69E607D646D9}"/>
              </a:ext>
            </a:extLst>
          </p:cNvPr>
          <p:cNvSpPr txBox="1"/>
          <p:nvPr/>
        </p:nvSpPr>
        <p:spPr>
          <a:xfrm>
            <a:off x="7941153" y="1771678"/>
            <a:ext cx="3758269" cy="646331"/>
          </a:xfrm>
          <a:prstGeom prst="rect">
            <a:avLst/>
          </a:prstGeom>
          <a:noFill/>
        </p:spPr>
        <p:txBody>
          <a:bodyPr wrap="square" rtlCol="0">
            <a:spAutoFit/>
          </a:bodyPr>
          <a:lstStyle/>
          <a:p>
            <a:r>
              <a:rPr lang="en-US" dirty="0"/>
              <a:t>This is the subject of the email the registrant would see </a:t>
            </a:r>
          </a:p>
        </p:txBody>
      </p:sp>
      <p:cxnSp>
        <p:nvCxnSpPr>
          <p:cNvPr id="15" name="Straight Arrow Connector 14">
            <a:extLst>
              <a:ext uri="{FF2B5EF4-FFF2-40B4-BE49-F238E27FC236}">
                <a16:creationId xmlns:a16="http://schemas.microsoft.com/office/drawing/2014/main" id="{85EDEE7D-80A7-44FF-B67A-F49142EA00E8}"/>
              </a:ext>
            </a:extLst>
          </p:cNvPr>
          <p:cNvCxnSpPr>
            <a:cxnSpLocks/>
            <a:stCxn id="14" idx="1"/>
          </p:cNvCxnSpPr>
          <p:nvPr/>
        </p:nvCxnSpPr>
        <p:spPr>
          <a:xfrm flipH="1">
            <a:off x="4250849" y="2094844"/>
            <a:ext cx="3690304" cy="2688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6C78383-7C82-46F2-B629-8811095FD71F}"/>
              </a:ext>
            </a:extLst>
          </p:cNvPr>
          <p:cNvSpPr>
            <a:spLocks noGrp="1"/>
          </p:cNvSpPr>
          <p:nvPr>
            <p:ph type="sldNum" sz="quarter" idx="12"/>
          </p:nvPr>
        </p:nvSpPr>
        <p:spPr/>
        <p:txBody>
          <a:bodyPr/>
          <a:lstStyle/>
          <a:p>
            <a:fld id="{1D5A5A0C-8A71-4E68-92DD-7952DD2C3D87}" type="slidenum">
              <a:rPr lang="en-US" smtClean="0"/>
              <a:t>32</a:t>
            </a:fld>
            <a:endParaRPr lang="en-US" dirty="0"/>
          </a:p>
        </p:txBody>
      </p:sp>
    </p:spTree>
    <p:extLst>
      <p:ext uri="{BB962C8B-B14F-4D97-AF65-F5344CB8AC3E}">
        <p14:creationId xmlns:p14="http://schemas.microsoft.com/office/powerpoint/2010/main" val="901134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3" name="Picture 2">
            <a:extLst>
              <a:ext uri="{FF2B5EF4-FFF2-40B4-BE49-F238E27FC236}">
                <a16:creationId xmlns:a16="http://schemas.microsoft.com/office/drawing/2014/main" id="{66DE2DB7-B285-4037-A77A-6EE662C90A4C}"/>
              </a:ext>
            </a:extLst>
          </p:cNvPr>
          <p:cNvPicPr>
            <a:picLocks noChangeAspect="1"/>
          </p:cNvPicPr>
          <p:nvPr/>
        </p:nvPicPr>
        <p:blipFill>
          <a:blip r:embed="rId2"/>
          <a:stretch>
            <a:fillRect/>
          </a:stretch>
        </p:blipFill>
        <p:spPr>
          <a:xfrm>
            <a:off x="964734" y="895463"/>
            <a:ext cx="6271192" cy="5067074"/>
          </a:xfrm>
          <a:prstGeom prst="rect">
            <a:avLst/>
          </a:prstGeom>
          <a:ln w="25400">
            <a:solidFill>
              <a:schemeClr val="tx1"/>
            </a:solidFill>
          </a:ln>
        </p:spPr>
      </p:pic>
      <p:sp>
        <p:nvSpPr>
          <p:cNvPr id="6" name="TextBox 5">
            <a:extLst>
              <a:ext uri="{FF2B5EF4-FFF2-40B4-BE49-F238E27FC236}">
                <a16:creationId xmlns:a16="http://schemas.microsoft.com/office/drawing/2014/main" id="{1E89E185-C5A9-447C-9DB5-1139B9BE80A8}"/>
              </a:ext>
            </a:extLst>
          </p:cNvPr>
          <p:cNvSpPr txBox="1"/>
          <p:nvPr/>
        </p:nvSpPr>
        <p:spPr>
          <a:xfrm>
            <a:off x="8161413" y="1667415"/>
            <a:ext cx="3758269" cy="2585323"/>
          </a:xfrm>
          <a:prstGeom prst="rect">
            <a:avLst/>
          </a:prstGeom>
          <a:noFill/>
        </p:spPr>
        <p:txBody>
          <a:bodyPr wrap="square" rtlCol="0">
            <a:spAutoFit/>
          </a:bodyPr>
          <a:lstStyle/>
          <a:p>
            <a:r>
              <a:rPr lang="en-US" dirty="0"/>
              <a:t>Below you can edit text and add tags from their file</a:t>
            </a:r>
          </a:p>
          <a:p>
            <a:endParaRPr lang="en-US" dirty="0"/>
          </a:p>
          <a:p>
            <a:r>
              <a:rPr lang="en-US" dirty="0"/>
              <a:t>Please make sure the fields are the ones you need.  If this the first time you’re making an email for this type of event please make sure there’s no incorrect text or tags that will confuse our guests</a:t>
            </a:r>
          </a:p>
        </p:txBody>
      </p:sp>
      <p:cxnSp>
        <p:nvCxnSpPr>
          <p:cNvPr id="7" name="Straight Arrow Connector 6">
            <a:extLst>
              <a:ext uri="{FF2B5EF4-FFF2-40B4-BE49-F238E27FC236}">
                <a16:creationId xmlns:a16="http://schemas.microsoft.com/office/drawing/2014/main" id="{3E6D3C21-110B-4157-8EA5-16FCE14891B4}"/>
              </a:ext>
            </a:extLst>
          </p:cNvPr>
          <p:cNvCxnSpPr>
            <a:cxnSpLocks/>
            <a:stCxn id="6" idx="1"/>
          </p:cNvCxnSpPr>
          <p:nvPr/>
        </p:nvCxnSpPr>
        <p:spPr>
          <a:xfrm flipH="1">
            <a:off x="5285065" y="2960077"/>
            <a:ext cx="2876348" cy="9827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6DF0571-9991-421E-B885-AC6A7B630CBD}"/>
              </a:ext>
            </a:extLst>
          </p:cNvPr>
          <p:cNvSpPr>
            <a:spLocks noGrp="1"/>
          </p:cNvSpPr>
          <p:nvPr>
            <p:ph type="sldNum" sz="quarter" idx="12"/>
          </p:nvPr>
        </p:nvSpPr>
        <p:spPr/>
        <p:txBody>
          <a:bodyPr/>
          <a:lstStyle/>
          <a:p>
            <a:fld id="{1D5A5A0C-8A71-4E68-92DD-7952DD2C3D87}" type="slidenum">
              <a:rPr lang="en-US" smtClean="0"/>
              <a:t>33</a:t>
            </a:fld>
            <a:endParaRPr lang="en-US" dirty="0"/>
          </a:p>
        </p:txBody>
      </p:sp>
    </p:spTree>
    <p:extLst>
      <p:ext uri="{BB962C8B-B14F-4D97-AF65-F5344CB8AC3E}">
        <p14:creationId xmlns:p14="http://schemas.microsoft.com/office/powerpoint/2010/main" val="3259020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2" name="Picture 1">
            <a:extLst>
              <a:ext uri="{FF2B5EF4-FFF2-40B4-BE49-F238E27FC236}">
                <a16:creationId xmlns:a16="http://schemas.microsoft.com/office/drawing/2014/main" id="{8D9067B8-179A-4E1D-8407-6FD4B05DBD67}"/>
              </a:ext>
            </a:extLst>
          </p:cNvPr>
          <p:cNvPicPr>
            <a:picLocks noChangeAspect="1"/>
          </p:cNvPicPr>
          <p:nvPr/>
        </p:nvPicPr>
        <p:blipFill>
          <a:blip r:embed="rId2"/>
          <a:stretch>
            <a:fillRect/>
          </a:stretch>
        </p:blipFill>
        <p:spPr>
          <a:xfrm>
            <a:off x="736807" y="1235669"/>
            <a:ext cx="9163050" cy="3600450"/>
          </a:xfrm>
          <a:prstGeom prst="rect">
            <a:avLst/>
          </a:prstGeom>
          <a:ln w="25400">
            <a:solidFill>
              <a:schemeClr val="tx1"/>
            </a:solidFill>
          </a:ln>
        </p:spPr>
      </p:pic>
      <p:sp>
        <p:nvSpPr>
          <p:cNvPr id="3" name="TextBox 2">
            <a:extLst>
              <a:ext uri="{FF2B5EF4-FFF2-40B4-BE49-F238E27FC236}">
                <a16:creationId xmlns:a16="http://schemas.microsoft.com/office/drawing/2014/main" id="{8BE6A3D6-15B7-4AB9-A9CF-3E14FEAD412B}"/>
              </a:ext>
            </a:extLst>
          </p:cNvPr>
          <p:cNvSpPr txBox="1"/>
          <p:nvPr/>
        </p:nvSpPr>
        <p:spPr>
          <a:xfrm>
            <a:off x="10314774" y="1427148"/>
            <a:ext cx="1877226" cy="3139321"/>
          </a:xfrm>
          <a:prstGeom prst="rect">
            <a:avLst/>
          </a:prstGeom>
          <a:noFill/>
        </p:spPr>
        <p:txBody>
          <a:bodyPr wrap="square" rtlCol="0">
            <a:spAutoFit/>
          </a:bodyPr>
          <a:lstStyle/>
          <a:p>
            <a:r>
              <a:rPr lang="en-US" dirty="0"/>
              <a:t>Make sure the account that ends in ‘-1-Alumni’ is selected – IF YOU ARE DOING FEE NO DONATION.  If you are doing JUST donation pick THE OTHER ONE </a:t>
            </a:r>
          </a:p>
          <a:p>
            <a:endParaRPr lang="en-US" dirty="0"/>
          </a:p>
        </p:txBody>
      </p:sp>
      <p:sp>
        <p:nvSpPr>
          <p:cNvPr id="6" name="TextBox 5">
            <a:extLst>
              <a:ext uri="{FF2B5EF4-FFF2-40B4-BE49-F238E27FC236}">
                <a16:creationId xmlns:a16="http://schemas.microsoft.com/office/drawing/2014/main" id="{634B4148-05FC-4671-93E6-91E4397CB3CD}"/>
              </a:ext>
            </a:extLst>
          </p:cNvPr>
          <p:cNvSpPr txBox="1"/>
          <p:nvPr/>
        </p:nvSpPr>
        <p:spPr>
          <a:xfrm>
            <a:off x="10475810" y="4776503"/>
            <a:ext cx="1606609" cy="1754326"/>
          </a:xfrm>
          <a:prstGeom prst="rect">
            <a:avLst/>
          </a:prstGeom>
          <a:noFill/>
        </p:spPr>
        <p:txBody>
          <a:bodyPr wrap="square" rtlCol="0">
            <a:spAutoFit/>
          </a:bodyPr>
          <a:lstStyle/>
          <a:p>
            <a:r>
              <a:rPr lang="en-US" dirty="0"/>
              <a:t>These colors ae Midd approved do not change unless truly needful </a:t>
            </a:r>
          </a:p>
        </p:txBody>
      </p:sp>
      <p:cxnSp>
        <p:nvCxnSpPr>
          <p:cNvPr id="7" name="Straight Arrow Connector 6">
            <a:extLst>
              <a:ext uri="{FF2B5EF4-FFF2-40B4-BE49-F238E27FC236}">
                <a16:creationId xmlns:a16="http://schemas.microsoft.com/office/drawing/2014/main" id="{0635FB4F-DBC5-419B-84C7-046D755B9307}"/>
              </a:ext>
            </a:extLst>
          </p:cNvPr>
          <p:cNvCxnSpPr>
            <a:cxnSpLocks/>
            <a:stCxn id="3" idx="1"/>
          </p:cNvCxnSpPr>
          <p:nvPr/>
        </p:nvCxnSpPr>
        <p:spPr>
          <a:xfrm flipH="1" flipV="1">
            <a:off x="4614730" y="2538103"/>
            <a:ext cx="5700044" cy="4587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DBC7899-A4B4-4F11-83E7-B537781A5101}"/>
              </a:ext>
            </a:extLst>
          </p:cNvPr>
          <p:cNvCxnSpPr>
            <a:cxnSpLocks/>
            <a:stCxn id="6" idx="1"/>
          </p:cNvCxnSpPr>
          <p:nvPr/>
        </p:nvCxnSpPr>
        <p:spPr>
          <a:xfrm flipH="1" flipV="1">
            <a:off x="4253218" y="3649211"/>
            <a:ext cx="6222592" cy="20044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6912F58-0F4D-4FC7-9E9C-B5D2869C673F}"/>
              </a:ext>
            </a:extLst>
          </p:cNvPr>
          <p:cNvCxnSpPr>
            <a:cxnSpLocks/>
            <a:stCxn id="14" idx="1"/>
          </p:cNvCxnSpPr>
          <p:nvPr/>
        </p:nvCxnSpPr>
        <p:spPr>
          <a:xfrm flipH="1" flipV="1">
            <a:off x="1409350" y="4425656"/>
            <a:ext cx="1502477" cy="12727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365226D-2606-4FEE-9FF0-09CDE91D1FFB}"/>
              </a:ext>
            </a:extLst>
          </p:cNvPr>
          <p:cNvSpPr txBox="1"/>
          <p:nvPr/>
        </p:nvSpPr>
        <p:spPr>
          <a:xfrm>
            <a:off x="2911827" y="5375285"/>
            <a:ext cx="1606609" cy="646331"/>
          </a:xfrm>
          <a:prstGeom prst="rect">
            <a:avLst/>
          </a:prstGeom>
          <a:noFill/>
        </p:spPr>
        <p:txBody>
          <a:bodyPr wrap="square" rtlCol="0">
            <a:spAutoFit/>
          </a:bodyPr>
          <a:lstStyle/>
          <a:p>
            <a:r>
              <a:rPr lang="en-US" dirty="0"/>
              <a:t>Leave this unchecked</a:t>
            </a:r>
          </a:p>
        </p:txBody>
      </p:sp>
      <p:sp>
        <p:nvSpPr>
          <p:cNvPr id="12" name="Slide Number Placeholder 11">
            <a:extLst>
              <a:ext uri="{FF2B5EF4-FFF2-40B4-BE49-F238E27FC236}">
                <a16:creationId xmlns:a16="http://schemas.microsoft.com/office/drawing/2014/main" id="{A00BB659-B31F-48F6-98CC-2DA7B34568EB}"/>
              </a:ext>
            </a:extLst>
          </p:cNvPr>
          <p:cNvSpPr>
            <a:spLocks noGrp="1"/>
          </p:cNvSpPr>
          <p:nvPr>
            <p:ph type="sldNum" sz="quarter" idx="12"/>
          </p:nvPr>
        </p:nvSpPr>
        <p:spPr/>
        <p:txBody>
          <a:bodyPr/>
          <a:lstStyle/>
          <a:p>
            <a:fld id="{1D5A5A0C-8A71-4E68-92DD-7952DD2C3D87}" type="slidenum">
              <a:rPr lang="en-US" smtClean="0"/>
              <a:t>34</a:t>
            </a:fld>
            <a:endParaRPr lang="en-US" dirty="0"/>
          </a:p>
        </p:txBody>
      </p:sp>
    </p:spTree>
    <p:extLst>
      <p:ext uri="{BB962C8B-B14F-4D97-AF65-F5344CB8AC3E}">
        <p14:creationId xmlns:p14="http://schemas.microsoft.com/office/powerpoint/2010/main" val="1173617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2" name="Picture 1">
            <a:extLst>
              <a:ext uri="{FF2B5EF4-FFF2-40B4-BE49-F238E27FC236}">
                <a16:creationId xmlns:a16="http://schemas.microsoft.com/office/drawing/2014/main" id="{355308A3-6B6C-45A0-9F46-8DF0D7BA279F}"/>
              </a:ext>
            </a:extLst>
          </p:cNvPr>
          <p:cNvPicPr>
            <a:picLocks noChangeAspect="1"/>
          </p:cNvPicPr>
          <p:nvPr/>
        </p:nvPicPr>
        <p:blipFill rotWithShape="1">
          <a:blip r:embed="rId2"/>
          <a:srcRect t="22750"/>
          <a:stretch/>
        </p:blipFill>
        <p:spPr>
          <a:xfrm>
            <a:off x="274478" y="984701"/>
            <a:ext cx="9277350" cy="5202179"/>
          </a:xfrm>
          <a:prstGeom prst="rect">
            <a:avLst/>
          </a:prstGeom>
          <a:ln w="25400">
            <a:solidFill>
              <a:schemeClr val="tx1"/>
            </a:solidFill>
          </a:ln>
        </p:spPr>
      </p:pic>
      <p:sp>
        <p:nvSpPr>
          <p:cNvPr id="5" name="TextBox 4">
            <a:extLst>
              <a:ext uri="{FF2B5EF4-FFF2-40B4-BE49-F238E27FC236}">
                <a16:creationId xmlns:a16="http://schemas.microsoft.com/office/drawing/2014/main" id="{A0D66741-F969-452F-BBA5-62F048B3AF71}"/>
              </a:ext>
            </a:extLst>
          </p:cNvPr>
          <p:cNvSpPr txBox="1"/>
          <p:nvPr/>
        </p:nvSpPr>
        <p:spPr>
          <a:xfrm>
            <a:off x="9819647" y="1040452"/>
            <a:ext cx="2097875" cy="923330"/>
          </a:xfrm>
          <a:prstGeom prst="rect">
            <a:avLst/>
          </a:prstGeom>
          <a:noFill/>
        </p:spPr>
        <p:txBody>
          <a:bodyPr wrap="square" rtlCol="0">
            <a:spAutoFit/>
          </a:bodyPr>
          <a:lstStyle/>
          <a:p>
            <a:r>
              <a:rPr lang="en-US" dirty="0"/>
              <a:t>Hit save and you’re done making the part! </a:t>
            </a:r>
          </a:p>
        </p:txBody>
      </p:sp>
      <p:sp>
        <p:nvSpPr>
          <p:cNvPr id="3" name="Slide Number Placeholder 2">
            <a:extLst>
              <a:ext uri="{FF2B5EF4-FFF2-40B4-BE49-F238E27FC236}">
                <a16:creationId xmlns:a16="http://schemas.microsoft.com/office/drawing/2014/main" id="{448C1E7E-DFD3-48F9-8621-F3C6606F9A62}"/>
              </a:ext>
            </a:extLst>
          </p:cNvPr>
          <p:cNvSpPr>
            <a:spLocks noGrp="1"/>
          </p:cNvSpPr>
          <p:nvPr>
            <p:ph type="sldNum" sz="quarter" idx="12"/>
          </p:nvPr>
        </p:nvSpPr>
        <p:spPr/>
        <p:txBody>
          <a:bodyPr/>
          <a:lstStyle/>
          <a:p>
            <a:fld id="{1D5A5A0C-8A71-4E68-92DD-7952DD2C3D87}" type="slidenum">
              <a:rPr lang="en-US" smtClean="0"/>
              <a:t>35</a:t>
            </a:fld>
            <a:endParaRPr lang="en-US" dirty="0"/>
          </a:p>
        </p:txBody>
      </p:sp>
    </p:spTree>
    <p:extLst>
      <p:ext uri="{BB962C8B-B14F-4D97-AF65-F5344CB8AC3E}">
        <p14:creationId xmlns:p14="http://schemas.microsoft.com/office/powerpoint/2010/main" val="3051146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sp>
        <p:nvSpPr>
          <p:cNvPr id="2" name="TextBox 1">
            <a:extLst>
              <a:ext uri="{FF2B5EF4-FFF2-40B4-BE49-F238E27FC236}">
                <a16:creationId xmlns:a16="http://schemas.microsoft.com/office/drawing/2014/main" id="{41A1C968-1D95-4447-95D3-9AE2250067E1}"/>
              </a:ext>
            </a:extLst>
          </p:cNvPr>
          <p:cNvSpPr txBox="1"/>
          <p:nvPr/>
        </p:nvSpPr>
        <p:spPr>
          <a:xfrm>
            <a:off x="2248250" y="2390862"/>
            <a:ext cx="8019875" cy="1631216"/>
          </a:xfrm>
          <a:prstGeom prst="rect">
            <a:avLst/>
          </a:prstGeom>
          <a:noFill/>
        </p:spPr>
        <p:txBody>
          <a:bodyPr wrap="square" rtlCol="0">
            <a:spAutoFit/>
          </a:bodyPr>
          <a:lstStyle/>
          <a:p>
            <a:pPr marL="285750" indent="-285750">
              <a:buFont typeface="Arial" panose="020B0604020202020204" pitchFamily="34" charset="0"/>
              <a:buChar char="•"/>
            </a:pPr>
            <a:r>
              <a:rPr lang="en-US" sz="2000" b="1" dirty="0"/>
              <a:t>There are FOUR Basic Steps</a:t>
            </a:r>
          </a:p>
          <a:p>
            <a:pPr marL="742950" lvl="1" indent="-285750">
              <a:buFont typeface="Arial" panose="020B0604020202020204" pitchFamily="34" charset="0"/>
              <a:buChar char="•"/>
            </a:pPr>
            <a:r>
              <a:rPr lang="en-US" sz="2000" b="1" dirty="0"/>
              <a:t>Making the event in NXT</a:t>
            </a:r>
          </a:p>
          <a:p>
            <a:pPr marL="742950" lvl="1" indent="-285750">
              <a:buFont typeface="Arial" panose="020B0604020202020204" pitchFamily="34" charset="0"/>
              <a:buChar char="•"/>
            </a:pPr>
            <a:r>
              <a:rPr lang="en-US" sz="2000" b="1" dirty="0"/>
              <a:t>Getting your Data</a:t>
            </a:r>
          </a:p>
          <a:p>
            <a:pPr marL="742950" lvl="1" indent="-285750">
              <a:buFont typeface="Arial" panose="020B0604020202020204" pitchFamily="34" charset="0"/>
              <a:buChar char="•"/>
            </a:pPr>
            <a:r>
              <a:rPr lang="en-US" sz="2000" b="1" dirty="0"/>
              <a:t>Making the Event PART in Page Builder and adding the EVENT to it</a:t>
            </a:r>
          </a:p>
          <a:p>
            <a:pPr marL="742950" lvl="1" indent="-285750">
              <a:buFont typeface="Arial" panose="020B0604020202020204" pitchFamily="34" charset="0"/>
              <a:buChar char="•"/>
            </a:pPr>
            <a:r>
              <a:rPr lang="en-US" sz="2000" b="1" dirty="0">
                <a:solidFill>
                  <a:srgbClr val="FF0000"/>
                </a:solidFill>
              </a:rPr>
              <a:t>Making the Event PAGE in Page Builder and adding the PART to it </a:t>
            </a:r>
          </a:p>
        </p:txBody>
      </p:sp>
      <p:sp>
        <p:nvSpPr>
          <p:cNvPr id="3" name="Slide Number Placeholder 2">
            <a:extLst>
              <a:ext uri="{FF2B5EF4-FFF2-40B4-BE49-F238E27FC236}">
                <a16:creationId xmlns:a16="http://schemas.microsoft.com/office/drawing/2014/main" id="{DE5D195C-8B11-4CBB-B287-A5BBACF64261}"/>
              </a:ext>
            </a:extLst>
          </p:cNvPr>
          <p:cNvSpPr>
            <a:spLocks noGrp="1"/>
          </p:cNvSpPr>
          <p:nvPr>
            <p:ph type="sldNum" sz="quarter" idx="12"/>
          </p:nvPr>
        </p:nvSpPr>
        <p:spPr/>
        <p:txBody>
          <a:bodyPr/>
          <a:lstStyle/>
          <a:p>
            <a:fld id="{1D5A5A0C-8A71-4E68-92DD-7952DD2C3D87}" type="slidenum">
              <a:rPr lang="en-US" smtClean="0"/>
              <a:t>36</a:t>
            </a:fld>
            <a:endParaRPr lang="en-US" dirty="0"/>
          </a:p>
        </p:txBody>
      </p:sp>
    </p:spTree>
    <p:extLst>
      <p:ext uri="{BB962C8B-B14F-4D97-AF65-F5344CB8AC3E}">
        <p14:creationId xmlns:p14="http://schemas.microsoft.com/office/powerpoint/2010/main" val="2546838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0B3928-2AC0-463C-AA9E-D668127B58D2}"/>
              </a:ext>
            </a:extLst>
          </p:cNvPr>
          <p:cNvPicPr>
            <a:picLocks noChangeAspect="1"/>
          </p:cNvPicPr>
          <p:nvPr/>
        </p:nvPicPr>
        <p:blipFill rotWithShape="1">
          <a:blip r:embed="rId2"/>
          <a:srcRect r="18553"/>
          <a:stretch/>
        </p:blipFill>
        <p:spPr>
          <a:xfrm>
            <a:off x="270617" y="919162"/>
            <a:ext cx="7656979" cy="5019675"/>
          </a:xfrm>
          <a:prstGeom prst="rect">
            <a:avLst/>
          </a:prstGeom>
          <a:ln>
            <a:solidFill>
              <a:schemeClr val="tx1"/>
            </a:solidFill>
          </a:ln>
        </p:spPr>
      </p:pic>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sp>
        <p:nvSpPr>
          <p:cNvPr id="7" name="TextBox 6">
            <a:extLst>
              <a:ext uri="{FF2B5EF4-FFF2-40B4-BE49-F238E27FC236}">
                <a16:creationId xmlns:a16="http://schemas.microsoft.com/office/drawing/2014/main" id="{663958F7-CDBB-4C2C-B6BF-3D4DFDF94729}"/>
              </a:ext>
            </a:extLst>
          </p:cNvPr>
          <p:cNvSpPr txBox="1"/>
          <p:nvPr/>
        </p:nvSpPr>
        <p:spPr>
          <a:xfrm>
            <a:off x="8649050" y="1308684"/>
            <a:ext cx="3272333" cy="1200329"/>
          </a:xfrm>
          <a:prstGeom prst="rect">
            <a:avLst/>
          </a:prstGeom>
          <a:noFill/>
        </p:spPr>
        <p:txBody>
          <a:bodyPr wrap="square" rtlCol="0">
            <a:spAutoFit/>
          </a:bodyPr>
          <a:lstStyle/>
          <a:p>
            <a:r>
              <a:rPr lang="en-US" dirty="0"/>
              <a:t>Go back to </a:t>
            </a:r>
            <a:r>
              <a:rPr lang="en-US" dirty="0">
                <a:hlinkClick r:id="rId3"/>
              </a:rPr>
              <a:t>https://engage.middlebury.edu/cms/contenthome</a:t>
            </a:r>
            <a:r>
              <a:rPr lang="en-US" dirty="0"/>
              <a:t> and this select PAGES and TEMPLATES </a:t>
            </a:r>
          </a:p>
        </p:txBody>
      </p:sp>
      <p:cxnSp>
        <p:nvCxnSpPr>
          <p:cNvPr id="8" name="Straight Arrow Connector 7">
            <a:extLst>
              <a:ext uri="{FF2B5EF4-FFF2-40B4-BE49-F238E27FC236}">
                <a16:creationId xmlns:a16="http://schemas.microsoft.com/office/drawing/2014/main" id="{C3883E43-95D3-471B-98DE-CD883FDF2190}"/>
              </a:ext>
            </a:extLst>
          </p:cNvPr>
          <p:cNvCxnSpPr>
            <a:cxnSpLocks/>
            <a:stCxn id="7" idx="1"/>
          </p:cNvCxnSpPr>
          <p:nvPr/>
        </p:nvCxnSpPr>
        <p:spPr>
          <a:xfrm flipH="1">
            <a:off x="2147582" y="1908849"/>
            <a:ext cx="6501468" cy="4652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77E3FA8-98E8-4ECD-A92B-59F120C409DB}"/>
              </a:ext>
            </a:extLst>
          </p:cNvPr>
          <p:cNvSpPr>
            <a:spLocks noGrp="1"/>
          </p:cNvSpPr>
          <p:nvPr>
            <p:ph type="sldNum" sz="quarter" idx="12"/>
          </p:nvPr>
        </p:nvSpPr>
        <p:spPr/>
        <p:txBody>
          <a:bodyPr/>
          <a:lstStyle/>
          <a:p>
            <a:fld id="{1D5A5A0C-8A71-4E68-92DD-7952DD2C3D87}" type="slidenum">
              <a:rPr lang="en-US" smtClean="0"/>
              <a:t>37</a:t>
            </a:fld>
            <a:endParaRPr lang="en-US" dirty="0"/>
          </a:p>
        </p:txBody>
      </p:sp>
    </p:spTree>
    <p:extLst>
      <p:ext uri="{BB962C8B-B14F-4D97-AF65-F5344CB8AC3E}">
        <p14:creationId xmlns:p14="http://schemas.microsoft.com/office/powerpoint/2010/main" val="3202001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2" name="Picture 1">
            <a:extLst>
              <a:ext uri="{FF2B5EF4-FFF2-40B4-BE49-F238E27FC236}">
                <a16:creationId xmlns:a16="http://schemas.microsoft.com/office/drawing/2014/main" id="{70D0D4AC-5431-46B2-B8D3-5E4039816530}"/>
              </a:ext>
            </a:extLst>
          </p:cNvPr>
          <p:cNvPicPr>
            <a:picLocks noChangeAspect="1"/>
          </p:cNvPicPr>
          <p:nvPr/>
        </p:nvPicPr>
        <p:blipFill>
          <a:blip r:embed="rId2"/>
          <a:stretch>
            <a:fillRect/>
          </a:stretch>
        </p:blipFill>
        <p:spPr>
          <a:xfrm>
            <a:off x="816398" y="1233183"/>
            <a:ext cx="6298716" cy="4588778"/>
          </a:xfrm>
          <a:prstGeom prst="rect">
            <a:avLst/>
          </a:prstGeom>
        </p:spPr>
      </p:pic>
      <p:sp>
        <p:nvSpPr>
          <p:cNvPr id="9" name="TextBox 8">
            <a:extLst>
              <a:ext uri="{FF2B5EF4-FFF2-40B4-BE49-F238E27FC236}">
                <a16:creationId xmlns:a16="http://schemas.microsoft.com/office/drawing/2014/main" id="{5D506771-975B-4A4A-B2B0-C1F193ABD2C7}"/>
              </a:ext>
            </a:extLst>
          </p:cNvPr>
          <p:cNvSpPr txBox="1"/>
          <p:nvPr/>
        </p:nvSpPr>
        <p:spPr>
          <a:xfrm>
            <a:off x="7821206" y="1115954"/>
            <a:ext cx="3272333" cy="646331"/>
          </a:xfrm>
          <a:prstGeom prst="rect">
            <a:avLst/>
          </a:prstGeom>
          <a:noFill/>
        </p:spPr>
        <p:txBody>
          <a:bodyPr wrap="square" rtlCol="0">
            <a:spAutoFit/>
          </a:bodyPr>
          <a:lstStyle/>
          <a:p>
            <a:r>
              <a:rPr lang="en-US" dirty="0"/>
              <a:t>Look through the folders to find the event folders </a:t>
            </a:r>
          </a:p>
        </p:txBody>
      </p:sp>
      <p:cxnSp>
        <p:nvCxnSpPr>
          <p:cNvPr id="10" name="Straight Arrow Connector 9">
            <a:extLst>
              <a:ext uri="{FF2B5EF4-FFF2-40B4-BE49-F238E27FC236}">
                <a16:creationId xmlns:a16="http://schemas.microsoft.com/office/drawing/2014/main" id="{E52FE37B-AD2D-4D60-98DC-82FF10BC0713}"/>
              </a:ext>
            </a:extLst>
          </p:cNvPr>
          <p:cNvCxnSpPr>
            <a:cxnSpLocks/>
            <a:stCxn id="9" idx="1"/>
          </p:cNvCxnSpPr>
          <p:nvPr/>
        </p:nvCxnSpPr>
        <p:spPr>
          <a:xfrm flipH="1">
            <a:off x="1770078" y="1439120"/>
            <a:ext cx="6051128" cy="2050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F22A77E-8356-43D6-8AF1-432039156F5A}"/>
              </a:ext>
            </a:extLst>
          </p:cNvPr>
          <p:cNvSpPr txBox="1"/>
          <p:nvPr/>
        </p:nvSpPr>
        <p:spPr>
          <a:xfrm>
            <a:off x="7821206" y="1904737"/>
            <a:ext cx="3272333" cy="646331"/>
          </a:xfrm>
          <a:prstGeom prst="rect">
            <a:avLst/>
          </a:prstGeom>
          <a:noFill/>
        </p:spPr>
        <p:txBody>
          <a:bodyPr wrap="square" rtlCol="0">
            <a:spAutoFit/>
          </a:bodyPr>
          <a:lstStyle/>
          <a:p>
            <a:r>
              <a:rPr lang="en-US" dirty="0"/>
              <a:t>Find a similar event page and hit the COPY icon</a:t>
            </a:r>
          </a:p>
        </p:txBody>
      </p:sp>
      <p:cxnSp>
        <p:nvCxnSpPr>
          <p:cNvPr id="14" name="Straight Arrow Connector 13">
            <a:extLst>
              <a:ext uri="{FF2B5EF4-FFF2-40B4-BE49-F238E27FC236}">
                <a16:creationId xmlns:a16="http://schemas.microsoft.com/office/drawing/2014/main" id="{43C58B9E-EE4B-44D6-A948-5311B26DEFF5}"/>
              </a:ext>
            </a:extLst>
          </p:cNvPr>
          <p:cNvCxnSpPr>
            <a:cxnSpLocks/>
            <a:stCxn id="13" idx="1"/>
          </p:cNvCxnSpPr>
          <p:nvPr/>
        </p:nvCxnSpPr>
        <p:spPr>
          <a:xfrm flipH="1">
            <a:off x="3145872" y="2227903"/>
            <a:ext cx="4675334" cy="9095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36145A4-C629-43DD-B775-D2D077F87AF0}"/>
              </a:ext>
            </a:extLst>
          </p:cNvPr>
          <p:cNvSpPr>
            <a:spLocks noGrp="1"/>
          </p:cNvSpPr>
          <p:nvPr>
            <p:ph type="sldNum" sz="quarter" idx="12"/>
          </p:nvPr>
        </p:nvSpPr>
        <p:spPr/>
        <p:txBody>
          <a:bodyPr/>
          <a:lstStyle/>
          <a:p>
            <a:fld id="{1D5A5A0C-8A71-4E68-92DD-7952DD2C3D87}" type="slidenum">
              <a:rPr lang="en-US" smtClean="0"/>
              <a:t>38</a:t>
            </a:fld>
            <a:endParaRPr lang="en-US" dirty="0"/>
          </a:p>
        </p:txBody>
      </p:sp>
    </p:spTree>
    <p:extLst>
      <p:ext uri="{BB962C8B-B14F-4D97-AF65-F5344CB8AC3E}">
        <p14:creationId xmlns:p14="http://schemas.microsoft.com/office/powerpoint/2010/main" val="3298468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2" name="Picture 1">
            <a:extLst>
              <a:ext uri="{FF2B5EF4-FFF2-40B4-BE49-F238E27FC236}">
                <a16:creationId xmlns:a16="http://schemas.microsoft.com/office/drawing/2014/main" id="{176EC194-31FF-4D8F-87B5-6A8D45AEF564}"/>
              </a:ext>
            </a:extLst>
          </p:cNvPr>
          <p:cNvPicPr>
            <a:picLocks noChangeAspect="1"/>
          </p:cNvPicPr>
          <p:nvPr/>
        </p:nvPicPr>
        <p:blipFill>
          <a:blip r:embed="rId2"/>
          <a:stretch>
            <a:fillRect/>
          </a:stretch>
        </p:blipFill>
        <p:spPr>
          <a:xfrm>
            <a:off x="964734" y="1233181"/>
            <a:ext cx="5807050" cy="4092298"/>
          </a:xfrm>
          <a:prstGeom prst="rect">
            <a:avLst/>
          </a:prstGeom>
        </p:spPr>
      </p:pic>
      <p:sp>
        <p:nvSpPr>
          <p:cNvPr id="5" name="TextBox 4">
            <a:extLst>
              <a:ext uri="{FF2B5EF4-FFF2-40B4-BE49-F238E27FC236}">
                <a16:creationId xmlns:a16="http://schemas.microsoft.com/office/drawing/2014/main" id="{13F4617B-457E-4FB8-A634-B8818BCC84FD}"/>
              </a:ext>
            </a:extLst>
          </p:cNvPr>
          <p:cNvSpPr txBox="1"/>
          <p:nvPr/>
        </p:nvSpPr>
        <p:spPr>
          <a:xfrm>
            <a:off x="7821206" y="1115954"/>
            <a:ext cx="3272333" cy="1200329"/>
          </a:xfrm>
          <a:prstGeom prst="rect">
            <a:avLst/>
          </a:prstGeom>
          <a:noFill/>
        </p:spPr>
        <p:txBody>
          <a:bodyPr wrap="square" rtlCol="0">
            <a:spAutoFit/>
          </a:bodyPr>
          <a:lstStyle/>
          <a:p>
            <a:r>
              <a:rPr lang="en-US" dirty="0"/>
              <a:t>Put the page name here, make sure the event number leads the title. This is not visible to the public.</a:t>
            </a:r>
          </a:p>
        </p:txBody>
      </p:sp>
      <p:cxnSp>
        <p:nvCxnSpPr>
          <p:cNvPr id="6" name="Straight Arrow Connector 5">
            <a:extLst>
              <a:ext uri="{FF2B5EF4-FFF2-40B4-BE49-F238E27FC236}">
                <a16:creationId xmlns:a16="http://schemas.microsoft.com/office/drawing/2014/main" id="{C9ACB6A5-034A-42EF-80A2-E1650D024A46}"/>
              </a:ext>
            </a:extLst>
          </p:cNvPr>
          <p:cNvCxnSpPr>
            <a:cxnSpLocks/>
            <a:stCxn id="5" idx="1"/>
          </p:cNvCxnSpPr>
          <p:nvPr/>
        </p:nvCxnSpPr>
        <p:spPr>
          <a:xfrm flipH="1">
            <a:off x="2273418" y="1716119"/>
            <a:ext cx="5547788" cy="14213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3917EA4-CCD8-4F45-A0EA-0130FC848964}"/>
              </a:ext>
            </a:extLst>
          </p:cNvPr>
          <p:cNvSpPr txBox="1"/>
          <p:nvPr/>
        </p:nvSpPr>
        <p:spPr>
          <a:xfrm>
            <a:off x="7928085" y="2439509"/>
            <a:ext cx="4111454" cy="1200329"/>
          </a:xfrm>
          <a:prstGeom prst="rect">
            <a:avLst/>
          </a:prstGeom>
          <a:noFill/>
        </p:spPr>
        <p:txBody>
          <a:bodyPr wrap="square" rtlCol="0">
            <a:spAutoFit/>
          </a:bodyPr>
          <a:lstStyle/>
          <a:p>
            <a:r>
              <a:rPr lang="en-US" dirty="0"/>
              <a:t>This is the title that shows up ON THE PAGE so make sure it makes sense – Make sure you remove the EVY code and add MIDDLEBURY</a:t>
            </a:r>
          </a:p>
        </p:txBody>
      </p:sp>
      <p:cxnSp>
        <p:nvCxnSpPr>
          <p:cNvPr id="8" name="Straight Arrow Connector 7">
            <a:extLst>
              <a:ext uri="{FF2B5EF4-FFF2-40B4-BE49-F238E27FC236}">
                <a16:creationId xmlns:a16="http://schemas.microsoft.com/office/drawing/2014/main" id="{8E389190-5BFC-4F83-8E0F-740833848148}"/>
              </a:ext>
            </a:extLst>
          </p:cNvPr>
          <p:cNvCxnSpPr>
            <a:cxnSpLocks/>
            <a:stCxn id="7" idx="1"/>
          </p:cNvCxnSpPr>
          <p:nvPr/>
        </p:nvCxnSpPr>
        <p:spPr>
          <a:xfrm flipH="1" flipV="1">
            <a:off x="6090646" y="2843682"/>
            <a:ext cx="1837439" cy="1959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81F03DE-E52C-4A22-8A0C-0F416592B999}"/>
              </a:ext>
            </a:extLst>
          </p:cNvPr>
          <p:cNvSpPr txBox="1"/>
          <p:nvPr/>
        </p:nvSpPr>
        <p:spPr>
          <a:xfrm>
            <a:off x="8023067" y="3776722"/>
            <a:ext cx="3272333" cy="646331"/>
          </a:xfrm>
          <a:prstGeom prst="rect">
            <a:avLst/>
          </a:prstGeom>
          <a:noFill/>
        </p:spPr>
        <p:txBody>
          <a:bodyPr wrap="square" rtlCol="0">
            <a:spAutoFit/>
          </a:bodyPr>
          <a:lstStyle/>
          <a:p>
            <a:r>
              <a:rPr lang="en-US" dirty="0"/>
              <a:t>Here you can edit the URL, also copy and paste it for future use! </a:t>
            </a:r>
          </a:p>
        </p:txBody>
      </p:sp>
      <p:cxnSp>
        <p:nvCxnSpPr>
          <p:cNvPr id="13" name="Straight Arrow Connector 12">
            <a:extLst>
              <a:ext uri="{FF2B5EF4-FFF2-40B4-BE49-F238E27FC236}">
                <a16:creationId xmlns:a16="http://schemas.microsoft.com/office/drawing/2014/main" id="{E563B5CE-8F0E-44D8-B8C6-2995FE86932F}"/>
              </a:ext>
            </a:extLst>
          </p:cNvPr>
          <p:cNvCxnSpPr>
            <a:cxnSpLocks/>
            <a:stCxn id="12" idx="1"/>
          </p:cNvCxnSpPr>
          <p:nvPr/>
        </p:nvCxnSpPr>
        <p:spPr>
          <a:xfrm flipH="1" flipV="1">
            <a:off x="6049681" y="3411251"/>
            <a:ext cx="1973386" cy="6886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DCC4664-40DF-498C-9C18-55DA96A67829}"/>
              </a:ext>
            </a:extLst>
          </p:cNvPr>
          <p:cNvSpPr txBox="1"/>
          <p:nvPr/>
        </p:nvSpPr>
        <p:spPr>
          <a:xfrm>
            <a:off x="8042053" y="4673528"/>
            <a:ext cx="3272333" cy="1200329"/>
          </a:xfrm>
          <a:prstGeom prst="rect">
            <a:avLst/>
          </a:prstGeom>
          <a:noFill/>
        </p:spPr>
        <p:txBody>
          <a:bodyPr wrap="square" rtlCol="0">
            <a:spAutoFit/>
          </a:bodyPr>
          <a:lstStyle/>
          <a:p>
            <a:r>
              <a:rPr lang="en-US" dirty="0"/>
              <a:t>This is nice to enter, but not necessary, this is what would show up if you paste the link to Facebook</a:t>
            </a:r>
          </a:p>
        </p:txBody>
      </p:sp>
      <p:cxnSp>
        <p:nvCxnSpPr>
          <p:cNvPr id="17" name="Straight Arrow Connector 16">
            <a:extLst>
              <a:ext uri="{FF2B5EF4-FFF2-40B4-BE49-F238E27FC236}">
                <a16:creationId xmlns:a16="http://schemas.microsoft.com/office/drawing/2014/main" id="{977D8786-0F57-4665-AE1C-E47D067768BC}"/>
              </a:ext>
            </a:extLst>
          </p:cNvPr>
          <p:cNvCxnSpPr>
            <a:cxnSpLocks/>
            <a:stCxn id="16" idx="1"/>
          </p:cNvCxnSpPr>
          <p:nvPr/>
        </p:nvCxnSpPr>
        <p:spPr>
          <a:xfrm flipH="1" flipV="1">
            <a:off x="6049681" y="4390913"/>
            <a:ext cx="1992372" cy="8827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75E2B4E-5AD7-4AC6-B486-AF461555E6C0}"/>
              </a:ext>
            </a:extLst>
          </p:cNvPr>
          <p:cNvSpPr txBox="1"/>
          <p:nvPr/>
        </p:nvSpPr>
        <p:spPr>
          <a:xfrm>
            <a:off x="8081467" y="6034688"/>
            <a:ext cx="3272333" cy="369332"/>
          </a:xfrm>
          <a:prstGeom prst="rect">
            <a:avLst/>
          </a:prstGeom>
          <a:noFill/>
        </p:spPr>
        <p:txBody>
          <a:bodyPr wrap="square" rtlCol="0">
            <a:spAutoFit/>
          </a:bodyPr>
          <a:lstStyle/>
          <a:p>
            <a:r>
              <a:rPr lang="en-US" dirty="0"/>
              <a:t>When done, hit SAVE</a:t>
            </a:r>
          </a:p>
        </p:txBody>
      </p:sp>
      <p:sp>
        <p:nvSpPr>
          <p:cNvPr id="3" name="Slide Number Placeholder 2">
            <a:extLst>
              <a:ext uri="{FF2B5EF4-FFF2-40B4-BE49-F238E27FC236}">
                <a16:creationId xmlns:a16="http://schemas.microsoft.com/office/drawing/2014/main" id="{B66C4282-355E-4756-936C-7DF10FDB72A5}"/>
              </a:ext>
            </a:extLst>
          </p:cNvPr>
          <p:cNvSpPr>
            <a:spLocks noGrp="1"/>
          </p:cNvSpPr>
          <p:nvPr>
            <p:ph type="sldNum" sz="quarter" idx="12"/>
          </p:nvPr>
        </p:nvSpPr>
        <p:spPr/>
        <p:txBody>
          <a:bodyPr/>
          <a:lstStyle/>
          <a:p>
            <a:fld id="{1D5A5A0C-8A71-4E68-92DD-7952DD2C3D87}" type="slidenum">
              <a:rPr lang="en-US" smtClean="0"/>
              <a:t>39</a:t>
            </a:fld>
            <a:endParaRPr lang="en-US" dirty="0"/>
          </a:p>
        </p:txBody>
      </p:sp>
      <p:cxnSp>
        <p:nvCxnSpPr>
          <p:cNvPr id="9" name="Connector: Elbow 8">
            <a:extLst>
              <a:ext uri="{FF2B5EF4-FFF2-40B4-BE49-F238E27FC236}">
                <a16:creationId xmlns:a16="http://schemas.microsoft.com/office/drawing/2014/main" id="{379FB474-C8A0-4A1F-9BF2-81C7FAAF60CC}"/>
              </a:ext>
            </a:extLst>
          </p:cNvPr>
          <p:cNvCxnSpPr/>
          <p:nvPr/>
        </p:nvCxnSpPr>
        <p:spPr>
          <a:xfrm rot="10800000">
            <a:off x="1056640" y="2011680"/>
            <a:ext cx="6764566" cy="4023008"/>
          </a:xfrm>
          <a:prstGeom prst="bentConnector3">
            <a:avLst>
              <a:gd name="adj1" fmla="val 99865"/>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423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E11900-3E31-4A41-9FF6-68AE8A6C1E44}"/>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05D4B81-E4D6-4EEC-AA2E-D1ABD8D5B4D4}"/>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sp>
        <p:nvSpPr>
          <p:cNvPr id="7" name="TextBox 6">
            <a:extLst>
              <a:ext uri="{FF2B5EF4-FFF2-40B4-BE49-F238E27FC236}">
                <a16:creationId xmlns:a16="http://schemas.microsoft.com/office/drawing/2014/main" id="{564C08B6-714D-44A6-9ED2-6349ED80D827}"/>
              </a:ext>
            </a:extLst>
          </p:cNvPr>
          <p:cNvSpPr txBox="1"/>
          <p:nvPr/>
        </p:nvSpPr>
        <p:spPr>
          <a:xfrm>
            <a:off x="964734" y="1040452"/>
            <a:ext cx="921111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Start at the main events page here:</a:t>
            </a:r>
          </a:p>
          <a:p>
            <a:pPr marL="742950" lvl="1" indent="-285750">
              <a:buFont typeface="Arial" panose="020B0604020202020204" pitchFamily="34" charset="0"/>
              <a:buChar char="•"/>
            </a:pPr>
            <a:r>
              <a:rPr lang="en-US" dirty="0">
                <a:hlinkClick r:id="rId2"/>
              </a:rPr>
              <a:t>https://host.nxt.blackbaud.com/event-mgmt/?svcid=renxt&amp;envid=p-9e8gVA6GVkCm7VhKg0DqUA</a:t>
            </a:r>
            <a:endParaRPr lang="en-US" dirty="0"/>
          </a:p>
          <a:p>
            <a:pPr marL="742950" lvl="1" indent="-285750">
              <a:buFont typeface="Arial" panose="020B0604020202020204" pitchFamily="34" charset="0"/>
              <a:buChar char="•"/>
            </a:pPr>
            <a:r>
              <a:rPr lang="en-US" dirty="0"/>
              <a:t>You will need to click the ADD EVENT button in the top left </a:t>
            </a:r>
          </a:p>
          <a:p>
            <a:pPr marL="742950" lvl="1" indent="-285750">
              <a:buFont typeface="Arial" panose="020B0604020202020204" pitchFamily="34" charset="0"/>
              <a:buChar char="•"/>
            </a:pPr>
            <a:r>
              <a:rPr lang="en-US" dirty="0"/>
              <a:t>NOTE – you can also do all of these same steps in Database view and save yourself some back and forth, if you are so inclined. </a:t>
            </a:r>
          </a:p>
        </p:txBody>
      </p:sp>
      <p:pic>
        <p:nvPicPr>
          <p:cNvPr id="8" name="Picture 7">
            <a:extLst>
              <a:ext uri="{FF2B5EF4-FFF2-40B4-BE49-F238E27FC236}">
                <a16:creationId xmlns:a16="http://schemas.microsoft.com/office/drawing/2014/main" id="{6D41A116-D821-49D6-A8AE-FEDDF9417E87}"/>
              </a:ext>
            </a:extLst>
          </p:cNvPr>
          <p:cNvPicPr>
            <a:picLocks noChangeAspect="1"/>
          </p:cNvPicPr>
          <p:nvPr/>
        </p:nvPicPr>
        <p:blipFill rotWithShape="1">
          <a:blip r:embed="rId3"/>
          <a:srcRect l="-1" r="25752"/>
          <a:stretch/>
        </p:blipFill>
        <p:spPr>
          <a:xfrm>
            <a:off x="1569720" y="3232847"/>
            <a:ext cx="9052560" cy="3043225"/>
          </a:xfrm>
          <a:prstGeom prst="rect">
            <a:avLst/>
          </a:prstGeom>
          <a:ln>
            <a:solidFill>
              <a:schemeClr val="tx1"/>
            </a:solidFill>
          </a:ln>
        </p:spPr>
      </p:pic>
      <p:sp>
        <p:nvSpPr>
          <p:cNvPr id="9" name="Arrow: Left 8">
            <a:extLst>
              <a:ext uri="{FF2B5EF4-FFF2-40B4-BE49-F238E27FC236}">
                <a16:creationId xmlns:a16="http://schemas.microsoft.com/office/drawing/2014/main" id="{3F20E16C-98DB-4DA7-B5B6-D66C02EF3AFB}"/>
              </a:ext>
            </a:extLst>
          </p:cNvPr>
          <p:cNvSpPr/>
          <p:nvPr/>
        </p:nvSpPr>
        <p:spPr>
          <a:xfrm>
            <a:off x="2413263" y="4293278"/>
            <a:ext cx="980387" cy="48076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E769D30A-099C-4E31-A24A-F24FDDE92BCB}"/>
              </a:ext>
            </a:extLst>
          </p:cNvPr>
          <p:cNvSpPr>
            <a:spLocks noGrp="1"/>
          </p:cNvSpPr>
          <p:nvPr>
            <p:ph type="sldNum" sz="quarter" idx="12"/>
          </p:nvPr>
        </p:nvSpPr>
        <p:spPr/>
        <p:txBody>
          <a:bodyPr/>
          <a:lstStyle/>
          <a:p>
            <a:fld id="{1D5A5A0C-8A71-4E68-92DD-7952DD2C3D87}" type="slidenum">
              <a:rPr lang="en-US" smtClean="0"/>
              <a:t>4</a:t>
            </a:fld>
            <a:endParaRPr lang="en-US" dirty="0"/>
          </a:p>
        </p:txBody>
      </p:sp>
    </p:spTree>
    <p:extLst>
      <p:ext uri="{BB962C8B-B14F-4D97-AF65-F5344CB8AC3E}">
        <p14:creationId xmlns:p14="http://schemas.microsoft.com/office/powerpoint/2010/main" val="2726088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2" name="Picture 1">
            <a:extLst>
              <a:ext uri="{FF2B5EF4-FFF2-40B4-BE49-F238E27FC236}">
                <a16:creationId xmlns:a16="http://schemas.microsoft.com/office/drawing/2014/main" id="{C9CEE915-E723-4522-8602-B7A46D35810F}"/>
              </a:ext>
            </a:extLst>
          </p:cNvPr>
          <p:cNvPicPr>
            <a:picLocks noChangeAspect="1"/>
          </p:cNvPicPr>
          <p:nvPr/>
        </p:nvPicPr>
        <p:blipFill>
          <a:blip r:embed="rId2"/>
          <a:stretch>
            <a:fillRect/>
          </a:stretch>
        </p:blipFill>
        <p:spPr>
          <a:xfrm>
            <a:off x="964734" y="1157681"/>
            <a:ext cx="6555777" cy="4837953"/>
          </a:xfrm>
          <a:prstGeom prst="rect">
            <a:avLst/>
          </a:prstGeom>
        </p:spPr>
      </p:pic>
      <p:sp>
        <p:nvSpPr>
          <p:cNvPr id="5" name="TextBox 4">
            <a:extLst>
              <a:ext uri="{FF2B5EF4-FFF2-40B4-BE49-F238E27FC236}">
                <a16:creationId xmlns:a16="http://schemas.microsoft.com/office/drawing/2014/main" id="{0E053CBE-0B23-4B98-9C3C-961A7C39C97E}"/>
              </a:ext>
            </a:extLst>
          </p:cNvPr>
          <p:cNvSpPr txBox="1"/>
          <p:nvPr/>
        </p:nvSpPr>
        <p:spPr>
          <a:xfrm>
            <a:off x="7821206" y="1115954"/>
            <a:ext cx="3272333" cy="5078313"/>
          </a:xfrm>
          <a:prstGeom prst="rect">
            <a:avLst/>
          </a:prstGeom>
          <a:noFill/>
        </p:spPr>
        <p:txBody>
          <a:bodyPr wrap="square" rtlCol="0">
            <a:spAutoFit/>
          </a:bodyPr>
          <a:lstStyle/>
          <a:p>
            <a:r>
              <a:rPr lang="en-US" dirty="0"/>
              <a:t>On the new page, find the cog near the top of the event form part, select INSERT PART and insert the event part you just made then REMOVE the old event part. You may have to remove the old part before inserting the new part. Also, if you have an expiration date or a date you no longer what to accept registrants make sure you swap this out for a REGISTRATION CLOSED part later! </a:t>
            </a:r>
          </a:p>
          <a:p>
            <a:endParaRPr lang="en-US" dirty="0"/>
          </a:p>
          <a:p>
            <a:r>
              <a:rPr lang="en-US" dirty="0"/>
              <a:t>Now you’re done! Use the URL you copied earlier to sent out the event. </a:t>
            </a:r>
          </a:p>
        </p:txBody>
      </p:sp>
      <p:cxnSp>
        <p:nvCxnSpPr>
          <p:cNvPr id="6" name="Straight Arrow Connector 5">
            <a:extLst>
              <a:ext uri="{FF2B5EF4-FFF2-40B4-BE49-F238E27FC236}">
                <a16:creationId xmlns:a16="http://schemas.microsoft.com/office/drawing/2014/main" id="{ACDAA604-0E77-4677-AA45-93212864EDAD}"/>
              </a:ext>
            </a:extLst>
          </p:cNvPr>
          <p:cNvCxnSpPr>
            <a:cxnSpLocks/>
            <a:stCxn id="5" idx="1"/>
          </p:cNvCxnSpPr>
          <p:nvPr/>
        </p:nvCxnSpPr>
        <p:spPr>
          <a:xfrm flipH="1" flipV="1">
            <a:off x="1853968" y="1744919"/>
            <a:ext cx="5967238" cy="19101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E127D13-17A1-4DA4-9DDC-1B2F66ADF87E}"/>
              </a:ext>
            </a:extLst>
          </p:cNvPr>
          <p:cNvSpPr>
            <a:spLocks noGrp="1"/>
          </p:cNvSpPr>
          <p:nvPr>
            <p:ph type="sldNum" sz="quarter" idx="12"/>
          </p:nvPr>
        </p:nvSpPr>
        <p:spPr/>
        <p:txBody>
          <a:bodyPr/>
          <a:lstStyle/>
          <a:p>
            <a:fld id="{1D5A5A0C-8A71-4E68-92DD-7952DD2C3D87}" type="slidenum">
              <a:rPr lang="en-US" smtClean="0"/>
              <a:t>40</a:t>
            </a:fld>
            <a:endParaRPr lang="en-US" dirty="0"/>
          </a:p>
        </p:txBody>
      </p:sp>
    </p:spTree>
    <p:extLst>
      <p:ext uri="{BB962C8B-B14F-4D97-AF65-F5344CB8AC3E}">
        <p14:creationId xmlns:p14="http://schemas.microsoft.com/office/powerpoint/2010/main" val="3362617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77BD5E-94E9-407B-A9FF-71FAE8565D3A}"/>
              </a:ext>
            </a:extLst>
          </p:cNvPr>
          <p:cNvPicPr>
            <a:picLocks noChangeAspect="1"/>
          </p:cNvPicPr>
          <p:nvPr/>
        </p:nvPicPr>
        <p:blipFill rotWithShape="1">
          <a:blip r:embed="rId2"/>
          <a:srcRect r="24594"/>
          <a:stretch/>
        </p:blipFill>
        <p:spPr>
          <a:xfrm>
            <a:off x="1098461" y="4039300"/>
            <a:ext cx="4580258" cy="2346681"/>
          </a:xfrm>
          <a:prstGeom prst="rect">
            <a:avLst/>
          </a:prstGeom>
          <a:ln w="25400">
            <a:solidFill>
              <a:schemeClr val="tx1"/>
            </a:solidFill>
          </a:ln>
        </p:spPr>
      </p:pic>
      <p:pic>
        <p:nvPicPr>
          <p:cNvPr id="4" name="Picture 3">
            <a:extLst>
              <a:ext uri="{FF2B5EF4-FFF2-40B4-BE49-F238E27FC236}">
                <a16:creationId xmlns:a16="http://schemas.microsoft.com/office/drawing/2014/main" id="{E0B3AE1B-ED19-4C5C-83F4-11A6E27453AF}"/>
              </a:ext>
            </a:extLst>
          </p:cNvPr>
          <p:cNvPicPr>
            <a:picLocks noChangeAspect="1"/>
          </p:cNvPicPr>
          <p:nvPr/>
        </p:nvPicPr>
        <p:blipFill>
          <a:blip r:embed="rId3"/>
          <a:stretch>
            <a:fillRect/>
          </a:stretch>
        </p:blipFill>
        <p:spPr>
          <a:xfrm>
            <a:off x="1098461" y="1115954"/>
            <a:ext cx="4580258" cy="2462253"/>
          </a:xfrm>
          <a:prstGeom prst="rect">
            <a:avLst/>
          </a:prstGeom>
          <a:ln w="25400">
            <a:solidFill>
              <a:schemeClr val="tx1"/>
            </a:solidFill>
          </a:ln>
        </p:spPr>
      </p:pic>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sp>
        <p:nvSpPr>
          <p:cNvPr id="5" name="TextBox 4">
            <a:extLst>
              <a:ext uri="{FF2B5EF4-FFF2-40B4-BE49-F238E27FC236}">
                <a16:creationId xmlns:a16="http://schemas.microsoft.com/office/drawing/2014/main" id="{0E053CBE-0B23-4B98-9C3C-961A7C39C97E}"/>
              </a:ext>
            </a:extLst>
          </p:cNvPr>
          <p:cNvSpPr txBox="1"/>
          <p:nvPr/>
        </p:nvSpPr>
        <p:spPr>
          <a:xfrm>
            <a:off x="6344816" y="1115954"/>
            <a:ext cx="4748723" cy="2308324"/>
          </a:xfrm>
          <a:prstGeom prst="rect">
            <a:avLst/>
          </a:prstGeom>
          <a:noFill/>
        </p:spPr>
        <p:txBody>
          <a:bodyPr wrap="square" rtlCol="0">
            <a:spAutoFit/>
          </a:bodyPr>
          <a:lstStyle/>
          <a:p>
            <a:r>
              <a:rPr lang="en-US" dirty="0"/>
              <a:t>IMPORTANT – AFTER YOUR EVENT IS FINALIZED IF YOU WANT TO BE NOTIFED VIA EMAIL WHEN SOMEONE REGISTERS YOU NEED TO DO THIS LAST STEP</a:t>
            </a:r>
          </a:p>
          <a:p>
            <a:endParaRPr lang="en-US" dirty="0"/>
          </a:p>
          <a:p>
            <a:pPr marL="342900" indent="-342900">
              <a:buAutoNum type="arabicParenR"/>
            </a:pPr>
            <a:r>
              <a:rPr lang="en-US" dirty="0"/>
              <a:t>Go to the EMAIL tab in BBNC </a:t>
            </a:r>
          </a:p>
          <a:p>
            <a:pPr marL="342900" indent="-342900">
              <a:buAutoNum type="arabicParenR"/>
            </a:pPr>
            <a:endParaRPr lang="en-US" dirty="0"/>
          </a:p>
          <a:p>
            <a:pPr marL="342900" indent="-342900">
              <a:buAutoNum type="arabicParenR"/>
            </a:pPr>
            <a:r>
              <a:rPr lang="en-US" dirty="0"/>
              <a:t>Select NOTIFICATIONS </a:t>
            </a:r>
          </a:p>
        </p:txBody>
      </p:sp>
      <p:cxnSp>
        <p:nvCxnSpPr>
          <p:cNvPr id="6" name="Straight Arrow Connector 5">
            <a:extLst>
              <a:ext uri="{FF2B5EF4-FFF2-40B4-BE49-F238E27FC236}">
                <a16:creationId xmlns:a16="http://schemas.microsoft.com/office/drawing/2014/main" id="{ACDAA604-0E77-4677-AA45-93212864EDAD}"/>
              </a:ext>
            </a:extLst>
          </p:cNvPr>
          <p:cNvCxnSpPr>
            <a:cxnSpLocks/>
            <a:stCxn id="5" idx="1"/>
          </p:cNvCxnSpPr>
          <p:nvPr/>
        </p:nvCxnSpPr>
        <p:spPr>
          <a:xfrm flipH="1" flipV="1">
            <a:off x="4058816" y="1226521"/>
            <a:ext cx="2286000" cy="10435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E127D13-17A1-4DA4-9DDC-1B2F66ADF87E}"/>
              </a:ext>
            </a:extLst>
          </p:cNvPr>
          <p:cNvSpPr>
            <a:spLocks noGrp="1"/>
          </p:cNvSpPr>
          <p:nvPr>
            <p:ph type="sldNum" sz="quarter" idx="12"/>
          </p:nvPr>
        </p:nvSpPr>
        <p:spPr/>
        <p:txBody>
          <a:bodyPr/>
          <a:lstStyle/>
          <a:p>
            <a:fld id="{1D5A5A0C-8A71-4E68-92DD-7952DD2C3D87}" type="slidenum">
              <a:rPr lang="en-US" smtClean="0"/>
              <a:t>41</a:t>
            </a:fld>
            <a:endParaRPr lang="en-US" dirty="0"/>
          </a:p>
        </p:txBody>
      </p:sp>
      <p:cxnSp>
        <p:nvCxnSpPr>
          <p:cNvPr id="11" name="Straight Arrow Connector 10">
            <a:extLst>
              <a:ext uri="{FF2B5EF4-FFF2-40B4-BE49-F238E27FC236}">
                <a16:creationId xmlns:a16="http://schemas.microsoft.com/office/drawing/2014/main" id="{3E8E703F-C3B4-4999-B185-16E99D105803}"/>
              </a:ext>
            </a:extLst>
          </p:cNvPr>
          <p:cNvCxnSpPr>
            <a:cxnSpLocks/>
            <a:stCxn id="5" idx="1"/>
          </p:cNvCxnSpPr>
          <p:nvPr/>
        </p:nvCxnSpPr>
        <p:spPr>
          <a:xfrm flipH="1" flipV="1">
            <a:off x="4348864" y="2134460"/>
            <a:ext cx="1995952" cy="1356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A0FAC39-5B90-4C88-BE3F-AEE05768D38F}"/>
              </a:ext>
            </a:extLst>
          </p:cNvPr>
          <p:cNvSpPr txBox="1"/>
          <p:nvPr/>
        </p:nvSpPr>
        <p:spPr>
          <a:xfrm>
            <a:off x="6236238" y="4674616"/>
            <a:ext cx="4748723" cy="646331"/>
          </a:xfrm>
          <a:prstGeom prst="rect">
            <a:avLst/>
          </a:prstGeom>
          <a:noFill/>
        </p:spPr>
        <p:txBody>
          <a:bodyPr wrap="square" rtlCol="0">
            <a:spAutoFit/>
          </a:bodyPr>
          <a:lstStyle/>
          <a:p>
            <a:r>
              <a:rPr lang="en-US" dirty="0"/>
              <a:t>Find the notification email that fits your department and select the pencil to edit it </a:t>
            </a:r>
          </a:p>
        </p:txBody>
      </p:sp>
      <p:cxnSp>
        <p:nvCxnSpPr>
          <p:cNvPr id="21" name="Straight Arrow Connector 20">
            <a:extLst>
              <a:ext uri="{FF2B5EF4-FFF2-40B4-BE49-F238E27FC236}">
                <a16:creationId xmlns:a16="http://schemas.microsoft.com/office/drawing/2014/main" id="{3040AD42-1E77-417F-A4DB-ABF231D77145}"/>
              </a:ext>
            </a:extLst>
          </p:cNvPr>
          <p:cNvCxnSpPr>
            <a:cxnSpLocks/>
            <a:stCxn id="20" idx="1"/>
          </p:cNvCxnSpPr>
          <p:nvPr/>
        </p:nvCxnSpPr>
        <p:spPr>
          <a:xfrm flipH="1">
            <a:off x="1296955" y="4997782"/>
            <a:ext cx="4939283" cy="2192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590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AFF131-2F0A-4B57-8E9E-74079F57A7E1}"/>
              </a:ext>
            </a:extLst>
          </p:cNvPr>
          <p:cNvPicPr>
            <a:picLocks noChangeAspect="1"/>
          </p:cNvPicPr>
          <p:nvPr/>
        </p:nvPicPr>
        <p:blipFill>
          <a:blip r:embed="rId2"/>
          <a:stretch>
            <a:fillRect/>
          </a:stretch>
        </p:blipFill>
        <p:spPr>
          <a:xfrm>
            <a:off x="1098461" y="1098259"/>
            <a:ext cx="3334301" cy="5623216"/>
          </a:xfrm>
          <a:prstGeom prst="rect">
            <a:avLst/>
          </a:prstGeom>
          <a:ln w="25400">
            <a:solidFill>
              <a:schemeClr val="tx1"/>
            </a:solidFill>
          </a:ln>
        </p:spPr>
      </p:pic>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sp>
        <p:nvSpPr>
          <p:cNvPr id="5" name="TextBox 4">
            <a:extLst>
              <a:ext uri="{FF2B5EF4-FFF2-40B4-BE49-F238E27FC236}">
                <a16:creationId xmlns:a16="http://schemas.microsoft.com/office/drawing/2014/main" id="{0E053CBE-0B23-4B98-9C3C-961A7C39C97E}"/>
              </a:ext>
            </a:extLst>
          </p:cNvPr>
          <p:cNvSpPr txBox="1"/>
          <p:nvPr/>
        </p:nvSpPr>
        <p:spPr>
          <a:xfrm>
            <a:off x="6344816" y="1115954"/>
            <a:ext cx="4748723" cy="1754326"/>
          </a:xfrm>
          <a:prstGeom prst="rect">
            <a:avLst/>
          </a:prstGeom>
          <a:noFill/>
        </p:spPr>
        <p:txBody>
          <a:bodyPr wrap="square" rtlCol="0">
            <a:spAutoFit/>
          </a:bodyPr>
          <a:lstStyle/>
          <a:p>
            <a:r>
              <a:rPr lang="en-US" dirty="0"/>
              <a:t>Verify the email it’s going to is correct, if not you might have the wrong notification email </a:t>
            </a:r>
          </a:p>
          <a:p>
            <a:endParaRPr lang="en-US" dirty="0"/>
          </a:p>
          <a:p>
            <a:r>
              <a:rPr lang="en-US" dirty="0"/>
              <a:t>THIS EMAIL IS FOR MULTIPLE EVENTS SO PLEASE DO NOT REMOVE / ALTER THE EMAIL ADDRESSES WITHOUT GLOBAL APPROVAL </a:t>
            </a:r>
          </a:p>
        </p:txBody>
      </p:sp>
      <p:cxnSp>
        <p:nvCxnSpPr>
          <p:cNvPr id="6" name="Straight Arrow Connector 5">
            <a:extLst>
              <a:ext uri="{FF2B5EF4-FFF2-40B4-BE49-F238E27FC236}">
                <a16:creationId xmlns:a16="http://schemas.microsoft.com/office/drawing/2014/main" id="{ACDAA604-0E77-4677-AA45-93212864EDAD}"/>
              </a:ext>
            </a:extLst>
          </p:cNvPr>
          <p:cNvCxnSpPr>
            <a:cxnSpLocks/>
            <a:stCxn id="5" idx="1"/>
          </p:cNvCxnSpPr>
          <p:nvPr/>
        </p:nvCxnSpPr>
        <p:spPr>
          <a:xfrm flipH="1">
            <a:off x="3069772" y="1993117"/>
            <a:ext cx="3275044" cy="19167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E127D13-17A1-4DA4-9DDC-1B2F66ADF87E}"/>
              </a:ext>
            </a:extLst>
          </p:cNvPr>
          <p:cNvSpPr>
            <a:spLocks noGrp="1"/>
          </p:cNvSpPr>
          <p:nvPr>
            <p:ph type="sldNum" sz="quarter" idx="12"/>
          </p:nvPr>
        </p:nvSpPr>
        <p:spPr/>
        <p:txBody>
          <a:bodyPr/>
          <a:lstStyle/>
          <a:p>
            <a:fld id="{1D5A5A0C-8A71-4E68-92DD-7952DD2C3D87}" type="slidenum">
              <a:rPr lang="en-US" smtClean="0"/>
              <a:t>42</a:t>
            </a:fld>
            <a:endParaRPr lang="en-US" dirty="0"/>
          </a:p>
        </p:txBody>
      </p:sp>
      <p:sp>
        <p:nvSpPr>
          <p:cNvPr id="16" name="TextBox 15">
            <a:extLst>
              <a:ext uri="{FF2B5EF4-FFF2-40B4-BE49-F238E27FC236}">
                <a16:creationId xmlns:a16="http://schemas.microsoft.com/office/drawing/2014/main" id="{B4EAA6DB-139B-4F0A-93F2-F89DF8B79A86}"/>
              </a:ext>
            </a:extLst>
          </p:cNvPr>
          <p:cNvSpPr txBox="1"/>
          <p:nvPr/>
        </p:nvSpPr>
        <p:spPr>
          <a:xfrm>
            <a:off x="6344816" y="3172502"/>
            <a:ext cx="4748723" cy="646331"/>
          </a:xfrm>
          <a:prstGeom prst="rect">
            <a:avLst/>
          </a:prstGeom>
          <a:noFill/>
        </p:spPr>
        <p:txBody>
          <a:bodyPr wrap="square" rtlCol="0">
            <a:spAutoFit/>
          </a:bodyPr>
          <a:lstStyle/>
          <a:p>
            <a:r>
              <a:rPr lang="en-US" dirty="0"/>
              <a:t>Find your new event in this list and click to add it to the email</a:t>
            </a:r>
          </a:p>
        </p:txBody>
      </p:sp>
      <p:cxnSp>
        <p:nvCxnSpPr>
          <p:cNvPr id="17" name="Straight Arrow Connector 16">
            <a:extLst>
              <a:ext uri="{FF2B5EF4-FFF2-40B4-BE49-F238E27FC236}">
                <a16:creationId xmlns:a16="http://schemas.microsoft.com/office/drawing/2014/main" id="{7059B46C-BEFB-4685-A05E-7C119BE35C81}"/>
              </a:ext>
            </a:extLst>
          </p:cNvPr>
          <p:cNvCxnSpPr>
            <a:cxnSpLocks/>
            <a:stCxn id="16" idx="1"/>
          </p:cNvCxnSpPr>
          <p:nvPr/>
        </p:nvCxnSpPr>
        <p:spPr>
          <a:xfrm flipH="1">
            <a:off x="1810140" y="3495668"/>
            <a:ext cx="4534676" cy="15935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C8D2852-BDA3-4254-983B-F1DD99C2D77C}"/>
              </a:ext>
            </a:extLst>
          </p:cNvPr>
          <p:cNvSpPr txBox="1"/>
          <p:nvPr/>
        </p:nvSpPr>
        <p:spPr>
          <a:xfrm>
            <a:off x="6403352" y="4290150"/>
            <a:ext cx="4748723" cy="369332"/>
          </a:xfrm>
          <a:prstGeom prst="rect">
            <a:avLst/>
          </a:prstGeom>
          <a:noFill/>
        </p:spPr>
        <p:txBody>
          <a:bodyPr wrap="square" rtlCol="0">
            <a:spAutoFit/>
          </a:bodyPr>
          <a:lstStyle/>
          <a:p>
            <a:r>
              <a:rPr lang="en-US" dirty="0"/>
              <a:t>Remember to hit save when you’re done!</a:t>
            </a:r>
          </a:p>
        </p:txBody>
      </p:sp>
      <p:cxnSp>
        <p:nvCxnSpPr>
          <p:cNvPr id="14" name="Connector: Elbow 13">
            <a:extLst>
              <a:ext uri="{FF2B5EF4-FFF2-40B4-BE49-F238E27FC236}">
                <a16:creationId xmlns:a16="http://schemas.microsoft.com/office/drawing/2014/main" id="{DB68D4FF-087C-4FFC-974D-BF8EA416E5C3}"/>
              </a:ext>
            </a:extLst>
          </p:cNvPr>
          <p:cNvCxnSpPr>
            <a:stCxn id="22" idx="1"/>
          </p:cNvCxnSpPr>
          <p:nvPr/>
        </p:nvCxnSpPr>
        <p:spPr>
          <a:xfrm rot="10800000">
            <a:off x="1810140" y="1408922"/>
            <a:ext cx="4593212" cy="3065894"/>
          </a:xfrm>
          <a:prstGeom prst="bentConnector3">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476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sp>
        <p:nvSpPr>
          <p:cNvPr id="2" name="TextBox 1">
            <a:extLst>
              <a:ext uri="{FF2B5EF4-FFF2-40B4-BE49-F238E27FC236}">
                <a16:creationId xmlns:a16="http://schemas.microsoft.com/office/drawing/2014/main" id="{8B0E9C21-C5B2-4802-AF4D-F06356FD4C3A}"/>
              </a:ext>
            </a:extLst>
          </p:cNvPr>
          <p:cNvSpPr txBox="1"/>
          <p:nvPr/>
        </p:nvSpPr>
        <p:spPr>
          <a:xfrm>
            <a:off x="2525085" y="3213199"/>
            <a:ext cx="9764785" cy="646331"/>
          </a:xfrm>
          <a:prstGeom prst="rect">
            <a:avLst/>
          </a:prstGeom>
          <a:noFill/>
        </p:spPr>
        <p:txBody>
          <a:bodyPr wrap="square" rtlCol="0">
            <a:spAutoFit/>
          </a:bodyPr>
          <a:lstStyle/>
          <a:p>
            <a:r>
              <a:rPr lang="en-US" sz="3600" b="1" dirty="0"/>
              <a:t>Appendix A – Who is Coming Form </a:t>
            </a:r>
          </a:p>
        </p:txBody>
      </p:sp>
      <p:sp>
        <p:nvSpPr>
          <p:cNvPr id="4" name="Slide Number Placeholder 3">
            <a:extLst>
              <a:ext uri="{FF2B5EF4-FFF2-40B4-BE49-F238E27FC236}">
                <a16:creationId xmlns:a16="http://schemas.microsoft.com/office/drawing/2014/main" id="{1F6FDC54-3112-43E6-96F3-F142CBBEE347}"/>
              </a:ext>
            </a:extLst>
          </p:cNvPr>
          <p:cNvSpPr>
            <a:spLocks noGrp="1"/>
          </p:cNvSpPr>
          <p:nvPr>
            <p:ph type="sldNum" sz="quarter" idx="12"/>
          </p:nvPr>
        </p:nvSpPr>
        <p:spPr/>
        <p:txBody>
          <a:bodyPr/>
          <a:lstStyle/>
          <a:p>
            <a:fld id="{1D5A5A0C-8A71-4E68-92DD-7952DD2C3D87}" type="slidenum">
              <a:rPr lang="en-US" smtClean="0"/>
              <a:t>43</a:t>
            </a:fld>
            <a:endParaRPr lang="en-US" dirty="0"/>
          </a:p>
        </p:txBody>
      </p:sp>
    </p:spTree>
    <p:extLst>
      <p:ext uri="{BB962C8B-B14F-4D97-AF65-F5344CB8AC3E}">
        <p14:creationId xmlns:p14="http://schemas.microsoft.com/office/powerpoint/2010/main" val="3133812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3" name="Picture 2">
            <a:extLst>
              <a:ext uri="{FF2B5EF4-FFF2-40B4-BE49-F238E27FC236}">
                <a16:creationId xmlns:a16="http://schemas.microsoft.com/office/drawing/2014/main" id="{559D2CC8-8886-4A9D-9B61-72D7EADAA38E}"/>
              </a:ext>
            </a:extLst>
          </p:cNvPr>
          <p:cNvPicPr>
            <a:picLocks noChangeAspect="1"/>
          </p:cNvPicPr>
          <p:nvPr/>
        </p:nvPicPr>
        <p:blipFill rotWithShape="1">
          <a:blip r:embed="rId2"/>
          <a:srcRect r="49289" b="12578"/>
          <a:stretch/>
        </p:blipFill>
        <p:spPr>
          <a:xfrm>
            <a:off x="1040235" y="981944"/>
            <a:ext cx="6182686" cy="5688227"/>
          </a:xfrm>
          <a:prstGeom prst="rect">
            <a:avLst/>
          </a:prstGeom>
          <a:ln>
            <a:solidFill>
              <a:schemeClr val="tx1"/>
            </a:solidFill>
          </a:ln>
        </p:spPr>
      </p:pic>
      <p:sp>
        <p:nvSpPr>
          <p:cNvPr id="6" name="TextBox 5">
            <a:extLst>
              <a:ext uri="{FF2B5EF4-FFF2-40B4-BE49-F238E27FC236}">
                <a16:creationId xmlns:a16="http://schemas.microsoft.com/office/drawing/2014/main" id="{62B70B3E-2120-4DE3-A167-6F11C2A62506}"/>
              </a:ext>
            </a:extLst>
          </p:cNvPr>
          <p:cNvSpPr txBox="1"/>
          <p:nvPr/>
        </p:nvSpPr>
        <p:spPr>
          <a:xfrm>
            <a:off x="7879432" y="1468289"/>
            <a:ext cx="3272333" cy="646331"/>
          </a:xfrm>
          <a:prstGeom prst="rect">
            <a:avLst/>
          </a:prstGeom>
          <a:noFill/>
        </p:spPr>
        <p:txBody>
          <a:bodyPr wrap="square" rtlCol="0">
            <a:spAutoFit/>
          </a:bodyPr>
          <a:lstStyle/>
          <a:p>
            <a:r>
              <a:rPr lang="en-US" dirty="0"/>
              <a:t>Open up database view and go to QUERY</a:t>
            </a:r>
          </a:p>
        </p:txBody>
      </p:sp>
      <p:cxnSp>
        <p:nvCxnSpPr>
          <p:cNvPr id="7" name="Straight Arrow Connector 6">
            <a:extLst>
              <a:ext uri="{FF2B5EF4-FFF2-40B4-BE49-F238E27FC236}">
                <a16:creationId xmlns:a16="http://schemas.microsoft.com/office/drawing/2014/main" id="{9E02840F-453E-4027-940D-1D53EB8BCE1A}"/>
              </a:ext>
            </a:extLst>
          </p:cNvPr>
          <p:cNvCxnSpPr>
            <a:cxnSpLocks/>
            <a:stCxn id="6" idx="1"/>
          </p:cNvCxnSpPr>
          <p:nvPr/>
        </p:nvCxnSpPr>
        <p:spPr>
          <a:xfrm flipH="1">
            <a:off x="1551963" y="1791455"/>
            <a:ext cx="6327469" cy="3481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A38F9EE-7574-4D14-AB0D-8B36E4D7C087}"/>
              </a:ext>
            </a:extLst>
          </p:cNvPr>
          <p:cNvSpPr txBox="1"/>
          <p:nvPr/>
        </p:nvSpPr>
        <p:spPr>
          <a:xfrm>
            <a:off x="7966518" y="2385518"/>
            <a:ext cx="3272333" cy="1200329"/>
          </a:xfrm>
          <a:prstGeom prst="rect">
            <a:avLst/>
          </a:prstGeom>
          <a:noFill/>
        </p:spPr>
        <p:txBody>
          <a:bodyPr wrap="square" rtlCol="0">
            <a:spAutoFit/>
          </a:bodyPr>
          <a:lstStyle/>
          <a:p>
            <a:r>
              <a:rPr lang="en-US" dirty="0"/>
              <a:t>Under QUERY find the EVENT ATTENDANCE folder and click it, then click and open any existing QUERY</a:t>
            </a:r>
          </a:p>
        </p:txBody>
      </p:sp>
      <p:cxnSp>
        <p:nvCxnSpPr>
          <p:cNvPr id="10" name="Straight Arrow Connector 9">
            <a:extLst>
              <a:ext uri="{FF2B5EF4-FFF2-40B4-BE49-F238E27FC236}">
                <a16:creationId xmlns:a16="http://schemas.microsoft.com/office/drawing/2014/main" id="{15AECDE8-BE15-44DB-8A62-500A5C92E914}"/>
              </a:ext>
            </a:extLst>
          </p:cNvPr>
          <p:cNvCxnSpPr>
            <a:cxnSpLocks/>
            <a:stCxn id="9" idx="1"/>
          </p:cNvCxnSpPr>
          <p:nvPr/>
        </p:nvCxnSpPr>
        <p:spPr>
          <a:xfrm flipH="1">
            <a:off x="2583809" y="2985683"/>
            <a:ext cx="5382709" cy="23830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F6FDC54-3112-43E6-96F3-F142CBBEE347}"/>
              </a:ext>
            </a:extLst>
          </p:cNvPr>
          <p:cNvSpPr>
            <a:spLocks noGrp="1"/>
          </p:cNvSpPr>
          <p:nvPr>
            <p:ph type="sldNum" sz="quarter" idx="12"/>
          </p:nvPr>
        </p:nvSpPr>
        <p:spPr/>
        <p:txBody>
          <a:bodyPr/>
          <a:lstStyle/>
          <a:p>
            <a:fld id="{1D5A5A0C-8A71-4E68-92DD-7952DD2C3D87}" type="slidenum">
              <a:rPr lang="en-US" smtClean="0"/>
              <a:t>44</a:t>
            </a:fld>
            <a:endParaRPr lang="en-US" dirty="0"/>
          </a:p>
        </p:txBody>
      </p:sp>
    </p:spTree>
    <p:extLst>
      <p:ext uri="{BB962C8B-B14F-4D97-AF65-F5344CB8AC3E}">
        <p14:creationId xmlns:p14="http://schemas.microsoft.com/office/powerpoint/2010/main" val="1105312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2" name="Picture 1">
            <a:extLst>
              <a:ext uri="{FF2B5EF4-FFF2-40B4-BE49-F238E27FC236}">
                <a16:creationId xmlns:a16="http://schemas.microsoft.com/office/drawing/2014/main" id="{EEFB2E85-D724-4F50-ABF3-7DCADD0A5005}"/>
              </a:ext>
            </a:extLst>
          </p:cNvPr>
          <p:cNvPicPr>
            <a:picLocks noChangeAspect="1"/>
          </p:cNvPicPr>
          <p:nvPr/>
        </p:nvPicPr>
        <p:blipFill>
          <a:blip r:embed="rId2"/>
          <a:stretch>
            <a:fillRect/>
          </a:stretch>
        </p:blipFill>
        <p:spPr>
          <a:xfrm>
            <a:off x="964734" y="925869"/>
            <a:ext cx="7153275" cy="5734050"/>
          </a:xfrm>
          <a:prstGeom prst="rect">
            <a:avLst/>
          </a:prstGeom>
          <a:ln>
            <a:solidFill>
              <a:schemeClr val="tx1"/>
            </a:solidFill>
          </a:ln>
        </p:spPr>
      </p:pic>
      <p:sp>
        <p:nvSpPr>
          <p:cNvPr id="5" name="TextBox 4">
            <a:extLst>
              <a:ext uri="{FF2B5EF4-FFF2-40B4-BE49-F238E27FC236}">
                <a16:creationId xmlns:a16="http://schemas.microsoft.com/office/drawing/2014/main" id="{662867E3-06E5-4D78-894E-7D85C30BD7E0}"/>
              </a:ext>
            </a:extLst>
          </p:cNvPr>
          <p:cNvSpPr txBox="1"/>
          <p:nvPr/>
        </p:nvSpPr>
        <p:spPr>
          <a:xfrm>
            <a:off x="8765869" y="1040452"/>
            <a:ext cx="3272333" cy="646331"/>
          </a:xfrm>
          <a:prstGeom prst="rect">
            <a:avLst/>
          </a:prstGeom>
          <a:noFill/>
        </p:spPr>
        <p:txBody>
          <a:bodyPr wrap="square" rtlCol="0">
            <a:spAutoFit/>
          </a:bodyPr>
          <a:lstStyle/>
          <a:p>
            <a:r>
              <a:rPr lang="en-US" dirty="0"/>
              <a:t>First click FILE and SAVE AS with your event ID and Title </a:t>
            </a:r>
          </a:p>
        </p:txBody>
      </p:sp>
      <p:cxnSp>
        <p:nvCxnSpPr>
          <p:cNvPr id="6" name="Straight Arrow Connector 5">
            <a:extLst>
              <a:ext uri="{FF2B5EF4-FFF2-40B4-BE49-F238E27FC236}">
                <a16:creationId xmlns:a16="http://schemas.microsoft.com/office/drawing/2014/main" id="{AFBD3821-2E48-4915-9217-27351027E2EF}"/>
              </a:ext>
            </a:extLst>
          </p:cNvPr>
          <p:cNvCxnSpPr>
            <a:cxnSpLocks/>
            <a:stCxn id="5" idx="1"/>
          </p:cNvCxnSpPr>
          <p:nvPr/>
        </p:nvCxnSpPr>
        <p:spPr>
          <a:xfrm flipH="1" flipV="1">
            <a:off x="1203649" y="1231642"/>
            <a:ext cx="7562220" cy="1319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7D77D73-25A2-45E3-A4DD-350FA5C75F27}"/>
              </a:ext>
            </a:extLst>
          </p:cNvPr>
          <p:cNvSpPr txBox="1"/>
          <p:nvPr/>
        </p:nvSpPr>
        <p:spPr>
          <a:xfrm>
            <a:off x="8765869" y="1798920"/>
            <a:ext cx="3272333" cy="923330"/>
          </a:xfrm>
          <a:prstGeom prst="rect">
            <a:avLst/>
          </a:prstGeom>
          <a:noFill/>
        </p:spPr>
        <p:txBody>
          <a:bodyPr wrap="square" rtlCol="0">
            <a:spAutoFit/>
          </a:bodyPr>
          <a:lstStyle/>
          <a:p>
            <a:r>
              <a:rPr lang="en-US" dirty="0"/>
              <a:t>Then right click and select CHANGE on the first item, search and find your event and hit OK</a:t>
            </a:r>
          </a:p>
        </p:txBody>
      </p:sp>
      <p:cxnSp>
        <p:nvCxnSpPr>
          <p:cNvPr id="9" name="Straight Arrow Connector 8">
            <a:extLst>
              <a:ext uri="{FF2B5EF4-FFF2-40B4-BE49-F238E27FC236}">
                <a16:creationId xmlns:a16="http://schemas.microsoft.com/office/drawing/2014/main" id="{F93005F0-6310-4C6A-819D-B15E48A8656E}"/>
              </a:ext>
            </a:extLst>
          </p:cNvPr>
          <p:cNvCxnSpPr>
            <a:cxnSpLocks/>
            <a:stCxn id="8" idx="1"/>
          </p:cNvCxnSpPr>
          <p:nvPr/>
        </p:nvCxnSpPr>
        <p:spPr>
          <a:xfrm flipH="1">
            <a:off x="6578367" y="2260585"/>
            <a:ext cx="2187502" cy="1846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46A48FF-EF7D-41D8-AC4A-D975019D25E3}"/>
              </a:ext>
            </a:extLst>
          </p:cNvPr>
          <p:cNvSpPr txBox="1"/>
          <p:nvPr/>
        </p:nvSpPr>
        <p:spPr>
          <a:xfrm>
            <a:off x="8765869" y="2906916"/>
            <a:ext cx="3272333" cy="646331"/>
          </a:xfrm>
          <a:prstGeom prst="rect">
            <a:avLst/>
          </a:prstGeom>
          <a:noFill/>
        </p:spPr>
        <p:txBody>
          <a:bodyPr wrap="square" rtlCol="0">
            <a:spAutoFit/>
          </a:bodyPr>
          <a:lstStyle/>
          <a:p>
            <a:r>
              <a:rPr lang="en-US" dirty="0"/>
              <a:t>Then hit save and exit database view </a:t>
            </a:r>
          </a:p>
        </p:txBody>
      </p:sp>
      <p:sp>
        <p:nvSpPr>
          <p:cNvPr id="3" name="Slide Number Placeholder 2">
            <a:extLst>
              <a:ext uri="{FF2B5EF4-FFF2-40B4-BE49-F238E27FC236}">
                <a16:creationId xmlns:a16="http://schemas.microsoft.com/office/drawing/2014/main" id="{413F4ED8-443C-4E09-85B4-110584F69CBB}"/>
              </a:ext>
            </a:extLst>
          </p:cNvPr>
          <p:cNvSpPr>
            <a:spLocks noGrp="1"/>
          </p:cNvSpPr>
          <p:nvPr>
            <p:ph type="sldNum" sz="quarter" idx="12"/>
          </p:nvPr>
        </p:nvSpPr>
        <p:spPr/>
        <p:txBody>
          <a:bodyPr/>
          <a:lstStyle/>
          <a:p>
            <a:fld id="{1D5A5A0C-8A71-4E68-92DD-7952DD2C3D87}" type="slidenum">
              <a:rPr lang="en-US" smtClean="0"/>
              <a:t>45</a:t>
            </a:fld>
            <a:endParaRPr lang="en-US" dirty="0"/>
          </a:p>
        </p:txBody>
      </p:sp>
    </p:spTree>
    <p:extLst>
      <p:ext uri="{BB962C8B-B14F-4D97-AF65-F5344CB8AC3E}">
        <p14:creationId xmlns:p14="http://schemas.microsoft.com/office/powerpoint/2010/main" val="3048899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2" name="Picture 1">
            <a:extLst>
              <a:ext uri="{FF2B5EF4-FFF2-40B4-BE49-F238E27FC236}">
                <a16:creationId xmlns:a16="http://schemas.microsoft.com/office/drawing/2014/main" id="{D2BD2CEE-064C-4838-B9C0-C0F8EB287E94}"/>
              </a:ext>
            </a:extLst>
          </p:cNvPr>
          <p:cNvPicPr>
            <a:picLocks noChangeAspect="1"/>
          </p:cNvPicPr>
          <p:nvPr/>
        </p:nvPicPr>
        <p:blipFill>
          <a:blip r:embed="rId2"/>
          <a:stretch>
            <a:fillRect/>
          </a:stretch>
        </p:blipFill>
        <p:spPr>
          <a:xfrm>
            <a:off x="826246" y="1304408"/>
            <a:ext cx="8028506" cy="4249184"/>
          </a:xfrm>
          <a:prstGeom prst="rect">
            <a:avLst/>
          </a:prstGeom>
          <a:ln>
            <a:solidFill>
              <a:schemeClr val="tx1"/>
            </a:solidFill>
          </a:ln>
        </p:spPr>
      </p:pic>
      <p:sp>
        <p:nvSpPr>
          <p:cNvPr id="5" name="TextBox 4">
            <a:extLst>
              <a:ext uri="{FF2B5EF4-FFF2-40B4-BE49-F238E27FC236}">
                <a16:creationId xmlns:a16="http://schemas.microsoft.com/office/drawing/2014/main" id="{2BF7E261-092E-4644-88F0-D94CEAE83B15}"/>
              </a:ext>
            </a:extLst>
          </p:cNvPr>
          <p:cNvSpPr txBox="1"/>
          <p:nvPr/>
        </p:nvSpPr>
        <p:spPr>
          <a:xfrm>
            <a:off x="9092442" y="1187179"/>
            <a:ext cx="2664130" cy="1477328"/>
          </a:xfrm>
          <a:prstGeom prst="rect">
            <a:avLst/>
          </a:prstGeom>
          <a:noFill/>
        </p:spPr>
        <p:txBody>
          <a:bodyPr wrap="square" rtlCol="0">
            <a:spAutoFit/>
          </a:bodyPr>
          <a:lstStyle/>
          <a:p>
            <a:r>
              <a:rPr lang="en-US" dirty="0"/>
              <a:t>Now go back to where you build parts and pages, go to PARTS and find an existing EVENT ATTENDEE LIST part and duplicate it, </a:t>
            </a:r>
          </a:p>
        </p:txBody>
      </p:sp>
      <p:cxnSp>
        <p:nvCxnSpPr>
          <p:cNvPr id="6" name="Straight Arrow Connector 5">
            <a:extLst>
              <a:ext uri="{FF2B5EF4-FFF2-40B4-BE49-F238E27FC236}">
                <a16:creationId xmlns:a16="http://schemas.microsoft.com/office/drawing/2014/main" id="{4BD39E6E-0C15-44F3-92CC-82ADBF48DAF1}"/>
              </a:ext>
            </a:extLst>
          </p:cNvPr>
          <p:cNvCxnSpPr>
            <a:cxnSpLocks/>
            <a:stCxn id="5" idx="1"/>
          </p:cNvCxnSpPr>
          <p:nvPr/>
        </p:nvCxnSpPr>
        <p:spPr>
          <a:xfrm flipH="1">
            <a:off x="3722914" y="1925843"/>
            <a:ext cx="5369528" cy="17037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4E251291-A56D-4C18-A4B1-29968E659636}"/>
              </a:ext>
            </a:extLst>
          </p:cNvPr>
          <p:cNvSpPr>
            <a:spLocks noGrp="1"/>
          </p:cNvSpPr>
          <p:nvPr>
            <p:ph type="sldNum" sz="quarter" idx="12"/>
          </p:nvPr>
        </p:nvSpPr>
        <p:spPr/>
        <p:txBody>
          <a:bodyPr/>
          <a:lstStyle/>
          <a:p>
            <a:fld id="{1D5A5A0C-8A71-4E68-92DD-7952DD2C3D87}" type="slidenum">
              <a:rPr lang="en-US" smtClean="0"/>
              <a:t>46</a:t>
            </a:fld>
            <a:endParaRPr lang="en-US" dirty="0"/>
          </a:p>
        </p:txBody>
      </p:sp>
    </p:spTree>
    <p:extLst>
      <p:ext uri="{BB962C8B-B14F-4D97-AF65-F5344CB8AC3E}">
        <p14:creationId xmlns:p14="http://schemas.microsoft.com/office/powerpoint/2010/main" val="504846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2" name="Picture 1">
            <a:extLst>
              <a:ext uri="{FF2B5EF4-FFF2-40B4-BE49-F238E27FC236}">
                <a16:creationId xmlns:a16="http://schemas.microsoft.com/office/drawing/2014/main" id="{575AD597-8F41-4C93-B81B-8F6BFACB9BBF}"/>
              </a:ext>
            </a:extLst>
          </p:cNvPr>
          <p:cNvPicPr>
            <a:picLocks noChangeAspect="1"/>
          </p:cNvPicPr>
          <p:nvPr/>
        </p:nvPicPr>
        <p:blipFill>
          <a:blip r:embed="rId2"/>
          <a:stretch>
            <a:fillRect/>
          </a:stretch>
        </p:blipFill>
        <p:spPr>
          <a:xfrm>
            <a:off x="964734" y="1308204"/>
            <a:ext cx="6527748" cy="5255282"/>
          </a:xfrm>
          <a:prstGeom prst="rect">
            <a:avLst/>
          </a:prstGeom>
        </p:spPr>
      </p:pic>
      <p:sp>
        <p:nvSpPr>
          <p:cNvPr id="5" name="TextBox 4">
            <a:extLst>
              <a:ext uri="{FF2B5EF4-FFF2-40B4-BE49-F238E27FC236}">
                <a16:creationId xmlns:a16="http://schemas.microsoft.com/office/drawing/2014/main" id="{C13DB5E5-6BB9-46F1-8C8F-4D772F7604D7}"/>
              </a:ext>
            </a:extLst>
          </p:cNvPr>
          <p:cNvSpPr txBox="1"/>
          <p:nvPr/>
        </p:nvSpPr>
        <p:spPr>
          <a:xfrm>
            <a:off x="9092442" y="1187179"/>
            <a:ext cx="2664130" cy="646331"/>
          </a:xfrm>
          <a:prstGeom prst="rect">
            <a:avLst/>
          </a:prstGeom>
          <a:noFill/>
        </p:spPr>
        <p:txBody>
          <a:bodyPr wrap="square" rtlCol="0">
            <a:spAutoFit/>
          </a:bodyPr>
          <a:lstStyle/>
          <a:p>
            <a:r>
              <a:rPr lang="en-US" dirty="0"/>
              <a:t>Give it a name inline with your event </a:t>
            </a:r>
          </a:p>
        </p:txBody>
      </p:sp>
      <p:cxnSp>
        <p:nvCxnSpPr>
          <p:cNvPr id="6" name="Straight Arrow Connector 5">
            <a:extLst>
              <a:ext uri="{FF2B5EF4-FFF2-40B4-BE49-F238E27FC236}">
                <a16:creationId xmlns:a16="http://schemas.microsoft.com/office/drawing/2014/main" id="{A3013A49-6351-4670-847A-A70484D72926}"/>
              </a:ext>
            </a:extLst>
          </p:cNvPr>
          <p:cNvCxnSpPr>
            <a:cxnSpLocks/>
            <a:stCxn id="5" idx="1"/>
          </p:cNvCxnSpPr>
          <p:nvPr/>
        </p:nvCxnSpPr>
        <p:spPr>
          <a:xfrm flipH="1">
            <a:off x="3620278" y="1510345"/>
            <a:ext cx="5472164" cy="9622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A8FFB97-9995-49ED-844C-B0FFC0BC1E38}"/>
              </a:ext>
            </a:extLst>
          </p:cNvPr>
          <p:cNvSpPr txBox="1"/>
          <p:nvPr/>
        </p:nvSpPr>
        <p:spPr>
          <a:xfrm>
            <a:off x="9011577" y="2143567"/>
            <a:ext cx="2664130" cy="923330"/>
          </a:xfrm>
          <a:prstGeom prst="rect">
            <a:avLst/>
          </a:prstGeom>
          <a:noFill/>
        </p:spPr>
        <p:txBody>
          <a:bodyPr wrap="square" rtlCol="0">
            <a:spAutoFit/>
          </a:bodyPr>
          <a:lstStyle/>
          <a:p>
            <a:r>
              <a:rPr lang="en-US" dirty="0"/>
              <a:t>Search and select the query you made in the previous step </a:t>
            </a:r>
          </a:p>
        </p:txBody>
      </p:sp>
      <p:cxnSp>
        <p:nvCxnSpPr>
          <p:cNvPr id="9" name="Straight Arrow Connector 8">
            <a:extLst>
              <a:ext uri="{FF2B5EF4-FFF2-40B4-BE49-F238E27FC236}">
                <a16:creationId xmlns:a16="http://schemas.microsoft.com/office/drawing/2014/main" id="{FD9FBAB5-9E69-42DD-AE51-B7C67AE225C1}"/>
              </a:ext>
            </a:extLst>
          </p:cNvPr>
          <p:cNvCxnSpPr>
            <a:cxnSpLocks/>
            <a:stCxn id="8" idx="1"/>
          </p:cNvCxnSpPr>
          <p:nvPr/>
        </p:nvCxnSpPr>
        <p:spPr>
          <a:xfrm flipH="1">
            <a:off x="4413381" y="2605232"/>
            <a:ext cx="4598196" cy="695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2024D6-CE19-4B1A-AD95-65390C171A15}"/>
              </a:ext>
            </a:extLst>
          </p:cNvPr>
          <p:cNvSpPr txBox="1"/>
          <p:nvPr/>
        </p:nvSpPr>
        <p:spPr>
          <a:xfrm>
            <a:off x="9011577" y="3193618"/>
            <a:ext cx="2664130" cy="369332"/>
          </a:xfrm>
          <a:prstGeom prst="rect">
            <a:avLst/>
          </a:prstGeom>
          <a:noFill/>
        </p:spPr>
        <p:txBody>
          <a:bodyPr wrap="square" rtlCol="0">
            <a:spAutoFit/>
          </a:bodyPr>
          <a:lstStyle/>
          <a:p>
            <a:r>
              <a:rPr lang="en-US" dirty="0"/>
              <a:t>Hit SAVE</a:t>
            </a:r>
          </a:p>
        </p:txBody>
      </p:sp>
      <p:cxnSp>
        <p:nvCxnSpPr>
          <p:cNvPr id="12" name="Straight Arrow Connector 11">
            <a:extLst>
              <a:ext uri="{FF2B5EF4-FFF2-40B4-BE49-F238E27FC236}">
                <a16:creationId xmlns:a16="http://schemas.microsoft.com/office/drawing/2014/main" id="{3889D44B-782A-4037-BF7C-0D1F17F3C925}"/>
              </a:ext>
            </a:extLst>
          </p:cNvPr>
          <p:cNvCxnSpPr>
            <a:cxnSpLocks/>
            <a:stCxn id="11" idx="1"/>
          </p:cNvCxnSpPr>
          <p:nvPr/>
        </p:nvCxnSpPr>
        <p:spPr>
          <a:xfrm flipH="1">
            <a:off x="3993503" y="3378284"/>
            <a:ext cx="5018074" cy="30206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48DE7EE-C1D5-4160-8DED-39F5AF97B166}"/>
              </a:ext>
            </a:extLst>
          </p:cNvPr>
          <p:cNvSpPr>
            <a:spLocks noGrp="1"/>
          </p:cNvSpPr>
          <p:nvPr>
            <p:ph type="sldNum" sz="quarter" idx="12"/>
          </p:nvPr>
        </p:nvSpPr>
        <p:spPr/>
        <p:txBody>
          <a:bodyPr/>
          <a:lstStyle/>
          <a:p>
            <a:fld id="{1D5A5A0C-8A71-4E68-92DD-7952DD2C3D87}" type="slidenum">
              <a:rPr lang="en-US" smtClean="0"/>
              <a:t>47</a:t>
            </a:fld>
            <a:endParaRPr lang="en-US" dirty="0"/>
          </a:p>
        </p:txBody>
      </p:sp>
    </p:spTree>
    <p:extLst>
      <p:ext uri="{BB962C8B-B14F-4D97-AF65-F5344CB8AC3E}">
        <p14:creationId xmlns:p14="http://schemas.microsoft.com/office/powerpoint/2010/main" val="2850365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2" name="Picture 1">
            <a:extLst>
              <a:ext uri="{FF2B5EF4-FFF2-40B4-BE49-F238E27FC236}">
                <a16:creationId xmlns:a16="http://schemas.microsoft.com/office/drawing/2014/main" id="{68BF0A90-4601-4EAA-A129-5B2626111464}"/>
              </a:ext>
            </a:extLst>
          </p:cNvPr>
          <p:cNvPicPr>
            <a:picLocks noChangeAspect="1"/>
          </p:cNvPicPr>
          <p:nvPr/>
        </p:nvPicPr>
        <p:blipFill>
          <a:blip r:embed="rId2"/>
          <a:stretch>
            <a:fillRect/>
          </a:stretch>
        </p:blipFill>
        <p:spPr>
          <a:xfrm>
            <a:off x="797574" y="1040452"/>
            <a:ext cx="6701647" cy="5290359"/>
          </a:xfrm>
          <a:prstGeom prst="rect">
            <a:avLst/>
          </a:prstGeom>
          <a:ln>
            <a:solidFill>
              <a:schemeClr val="tx1"/>
            </a:solidFill>
          </a:ln>
        </p:spPr>
      </p:pic>
      <p:sp>
        <p:nvSpPr>
          <p:cNvPr id="5" name="TextBox 4">
            <a:extLst>
              <a:ext uri="{FF2B5EF4-FFF2-40B4-BE49-F238E27FC236}">
                <a16:creationId xmlns:a16="http://schemas.microsoft.com/office/drawing/2014/main" id="{82AA903D-614A-4138-8810-184C24C247E2}"/>
              </a:ext>
            </a:extLst>
          </p:cNvPr>
          <p:cNvSpPr txBox="1"/>
          <p:nvPr/>
        </p:nvSpPr>
        <p:spPr>
          <a:xfrm>
            <a:off x="9092442" y="1187179"/>
            <a:ext cx="2664130" cy="1754326"/>
          </a:xfrm>
          <a:prstGeom prst="rect">
            <a:avLst/>
          </a:prstGeom>
          <a:noFill/>
        </p:spPr>
        <p:txBody>
          <a:bodyPr wrap="square" rtlCol="0">
            <a:spAutoFit/>
          </a:bodyPr>
          <a:lstStyle/>
          <a:p>
            <a:r>
              <a:rPr lang="en-US" dirty="0"/>
              <a:t>Just like with our event, we need to make a page to host the part, so find a similar page, copy it and name it inline with your event. </a:t>
            </a:r>
          </a:p>
        </p:txBody>
      </p:sp>
      <p:cxnSp>
        <p:nvCxnSpPr>
          <p:cNvPr id="6" name="Straight Arrow Connector 5">
            <a:extLst>
              <a:ext uri="{FF2B5EF4-FFF2-40B4-BE49-F238E27FC236}">
                <a16:creationId xmlns:a16="http://schemas.microsoft.com/office/drawing/2014/main" id="{E9FEFC90-140B-4BAB-8365-1EB414636988}"/>
              </a:ext>
            </a:extLst>
          </p:cNvPr>
          <p:cNvCxnSpPr>
            <a:cxnSpLocks/>
            <a:stCxn id="5" idx="1"/>
          </p:cNvCxnSpPr>
          <p:nvPr/>
        </p:nvCxnSpPr>
        <p:spPr>
          <a:xfrm flipH="1" flipV="1">
            <a:off x="4814596" y="2015412"/>
            <a:ext cx="4277846" cy="489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45FA19D-A37F-490E-A58D-DFF7F5C53AAC}"/>
              </a:ext>
            </a:extLst>
          </p:cNvPr>
          <p:cNvSpPr>
            <a:spLocks noGrp="1"/>
          </p:cNvSpPr>
          <p:nvPr>
            <p:ph type="sldNum" sz="quarter" idx="12"/>
          </p:nvPr>
        </p:nvSpPr>
        <p:spPr/>
        <p:txBody>
          <a:bodyPr/>
          <a:lstStyle/>
          <a:p>
            <a:fld id="{1D5A5A0C-8A71-4E68-92DD-7952DD2C3D87}" type="slidenum">
              <a:rPr lang="en-US" smtClean="0"/>
              <a:t>48</a:t>
            </a:fld>
            <a:endParaRPr lang="en-US" dirty="0"/>
          </a:p>
        </p:txBody>
      </p:sp>
    </p:spTree>
    <p:extLst>
      <p:ext uri="{BB962C8B-B14F-4D97-AF65-F5344CB8AC3E}">
        <p14:creationId xmlns:p14="http://schemas.microsoft.com/office/powerpoint/2010/main" val="1581512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2" name="Picture 1">
            <a:extLst>
              <a:ext uri="{FF2B5EF4-FFF2-40B4-BE49-F238E27FC236}">
                <a16:creationId xmlns:a16="http://schemas.microsoft.com/office/drawing/2014/main" id="{91818DF0-75B6-46DC-834A-9BB790CCDBD9}"/>
              </a:ext>
            </a:extLst>
          </p:cNvPr>
          <p:cNvPicPr>
            <a:picLocks noChangeAspect="1"/>
          </p:cNvPicPr>
          <p:nvPr/>
        </p:nvPicPr>
        <p:blipFill>
          <a:blip r:embed="rId2"/>
          <a:stretch>
            <a:fillRect/>
          </a:stretch>
        </p:blipFill>
        <p:spPr>
          <a:xfrm>
            <a:off x="1084497" y="1266248"/>
            <a:ext cx="6827862" cy="4325504"/>
          </a:xfrm>
          <a:prstGeom prst="rect">
            <a:avLst/>
          </a:prstGeom>
          <a:ln>
            <a:solidFill>
              <a:schemeClr val="tx1"/>
            </a:solidFill>
          </a:ln>
        </p:spPr>
      </p:pic>
      <p:sp>
        <p:nvSpPr>
          <p:cNvPr id="5" name="TextBox 4">
            <a:extLst>
              <a:ext uri="{FF2B5EF4-FFF2-40B4-BE49-F238E27FC236}">
                <a16:creationId xmlns:a16="http://schemas.microsoft.com/office/drawing/2014/main" id="{2715B262-D007-4AD3-9A39-5726A1977FBB}"/>
              </a:ext>
            </a:extLst>
          </p:cNvPr>
          <p:cNvSpPr txBox="1"/>
          <p:nvPr/>
        </p:nvSpPr>
        <p:spPr>
          <a:xfrm>
            <a:off x="9092442" y="1187179"/>
            <a:ext cx="2664130" cy="1477328"/>
          </a:xfrm>
          <a:prstGeom prst="rect">
            <a:avLst/>
          </a:prstGeom>
          <a:noFill/>
        </p:spPr>
        <p:txBody>
          <a:bodyPr wrap="square" rtlCol="0">
            <a:spAutoFit/>
          </a:bodyPr>
          <a:lstStyle/>
          <a:p>
            <a:r>
              <a:rPr lang="en-US" dirty="0"/>
              <a:t>Again, just like last time we need to insert the part we just made and remove the existing part then hit save.</a:t>
            </a:r>
          </a:p>
        </p:txBody>
      </p:sp>
      <p:cxnSp>
        <p:nvCxnSpPr>
          <p:cNvPr id="6" name="Straight Arrow Connector 5">
            <a:extLst>
              <a:ext uri="{FF2B5EF4-FFF2-40B4-BE49-F238E27FC236}">
                <a16:creationId xmlns:a16="http://schemas.microsoft.com/office/drawing/2014/main" id="{A7EB249A-7A64-4043-A7AF-88C73B275F76}"/>
              </a:ext>
            </a:extLst>
          </p:cNvPr>
          <p:cNvCxnSpPr>
            <a:cxnSpLocks/>
            <a:stCxn id="5" idx="1"/>
          </p:cNvCxnSpPr>
          <p:nvPr/>
        </p:nvCxnSpPr>
        <p:spPr>
          <a:xfrm flipH="1">
            <a:off x="2286000" y="1925843"/>
            <a:ext cx="6806442" cy="12092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8B4A897C-DFF3-4C83-BD4A-D9ECC36462BD}"/>
              </a:ext>
            </a:extLst>
          </p:cNvPr>
          <p:cNvSpPr>
            <a:spLocks noGrp="1"/>
          </p:cNvSpPr>
          <p:nvPr>
            <p:ph type="sldNum" sz="quarter" idx="12"/>
          </p:nvPr>
        </p:nvSpPr>
        <p:spPr/>
        <p:txBody>
          <a:bodyPr/>
          <a:lstStyle/>
          <a:p>
            <a:fld id="{1D5A5A0C-8A71-4E68-92DD-7952DD2C3D87}" type="slidenum">
              <a:rPr lang="en-US" smtClean="0"/>
              <a:t>49</a:t>
            </a:fld>
            <a:endParaRPr lang="en-US" dirty="0"/>
          </a:p>
        </p:txBody>
      </p:sp>
    </p:spTree>
    <p:extLst>
      <p:ext uri="{BB962C8B-B14F-4D97-AF65-F5344CB8AC3E}">
        <p14:creationId xmlns:p14="http://schemas.microsoft.com/office/powerpoint/2010/main" val="4110426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9DD4DD-4EB1-4FC7-8224-6BF77F74D3CE}"/>
              </a:ext>
            </a:extLst>
          </p:cNvPr>
          <p:cNvPicPr>
            <a:picLocks noChangeAspect="1"/>
          </p:cNvPicPr>
          <p:nvPr/>
        </p:nvPicPr>
        <p:blipFill>
          <a:blip r:embed="rId2"/>
          <a:stretch>
            <a:fillRect/>
          </a:stretch>
        </p:blipFill>
        <p:spPr>
          <a:xfrm>
            <a:off x="342900" y="947737"/>
            <a:ext cx="5753100" cy="4962525"/>
          </a:xfrm>
          <a:prstGeom prst="rect">
            <a:avLst/>
          </a:prstGeom>
          <a:ln>
            <a:solidFill>
              <a:schemeClr val="tx1"/>
            </a:solidFill>
          </a:ln>
        </p:spPr>
      </p:pic>
      <p:sp>
        <p:nvSpPr>
          <p:cNvPr id="3" name="TextBox 2">
            <a:extLst>
              <a:ext uri="{FF2B5EF4-FFF2-40B4-BE49-F238E27FC236}">
                <a16:creationId xmlns:a16="http://schemas.microsoft.com/office/drawing/2014/main" id="{E93E776F-462B-47F8-9B97-519282F66B73}"/>
              </a:ext>
            </a:extLst>
          </p:cNvPr>
          <p:cNvSpPr txBox="1"/>
          <p:nvPr/>
        </p:nvSpPr>
        <p:spPr>
          <a:xfrm>
            <a:off x="6627042" y="1140643"/>
            <a:ext cx="4534293" cy="923330"/>
          </a:xfrm>
          <a:prstGeom prst="rect">
            <a:avLst/>
          </a:prstGeom>
          <a:noFill/>
        </p:spPr>
        <p:txBody>
          <a:bodyPr wrap="square" rtlCol="0">
            <a:spAutoFit/>
          </a:bodyPr>
          <a:lstStyle/>
          <a:p>
            <a:r>
              <a:rPr lang="en-US" b="1" dirty="0"/>
              <a:t>Event Name </a:t>
            </a:r>
            <a:r>
              <a:rPr lang="en-US" dirty="0"/>
              <a:t>– This is public facing. Please make sure it is descriptive and includes a location</a:t>
            </a:r>
          </a:p>
        </p:txBody>
      </p:sp>
      <p:sp>
        <p:nvSpPr>
          <p:cNvPr id="4" name="TextBox 3">
            <a:extLst>
              <a:ext uri="{FF2B5EF4-FFF2-40B4-BE49-F238E27FC236}">
                <a16:creationId xmlns:a16="http://schemas.microsoft.com/office/drawing/2014/main" id="{31E89208-5CFE-486C-A6B8-9076B5AD82E7}"/>
              </a:ext>
            </a:extLst>
          </p:cNvPr>
          <p:cNvSpPr txBox="1"/>
          <p:nvPr/>
        </p:nvSpPr>
        <p:spPr>
          <a:xfrm>
            <a:off x="6694600" y="2036676"/>
            <a:ext cx="4534293" cy="923330"/>
          </a:xfrm>
          <a:prstGeom prst="rect">
            <a:avLst/>
          </a:prstGeom>
          <a:noFill/>
        </p:spPr>
        <p:txBody>
          <a:bodyPr wrap="square" rtlCol="0">
            <a:spAutoFit/>
          </a:bodyPr>
          <a:lstStyle/>
          <a:p>
            <a:r>
              <a:rPr lang="en-US" b="1" dirty="0"/>
              <a:t>Event Description </a:t>
            </a:r>
            <a:r>
              <a:rPr lang="en-US" dirty="0"/>
              <a:t>– This is where to put the Who, what when where and why. </a:t>
            </a:r>
            <a:r>
              <a:rPr lang="en-US" b="1" dirty="0"/>
              <a:t>THIS IS PUBLIC FACING! </a:t>
            </a:r>
          </a:p>
        </p:txBody>
      </p:sp>
      <p:sp>
        <p:nvSpPr>
          <p:cNvPr id="5" name="TextBox 4">
            <a:extLst>
              <a:ext uri="{FF2B5EF4-FFF2-40B4-BE49-F238E27FC236}">
                <a16:creationId xmlns:a16="http://schemas.microsoft.com/office/drawing/2014/main" id="{3E81E93E-8A3A-4086-9AC6-3B1A1C42A570}"/>
              </a:ext>
            </a:extLst>
          </p:cNvPr>
          <p:cNvSpPr txBox="1"/>
          <p:nvPr/>
        </p:nvSpPr>
        <p:spPr>
          <a:xfrm>
            <a:off x="6694600" y="2967335"/>
            <a:ext cx="4534293" cy="923330"/>
          </a:xfrm>
          <a:prstGeom prst="rect">
            <a:avLst/>
          </a:prstGeom>
          <a:noFill/>
        </p:spPr>
        <p:txBody>
          <a:bodyPr wrap="square" rtlCol="0">
            <a:spAutoFit/>
          </a:bodyPr>
          <a:lstStyle/>
          <a:p>
            <a:r>
              <a:rPr lang="en-US" b="1" dirty="0"/>
              <a:t>Category</a:t>
            </a:r>
            <a:r>
              <a:rPr lang="en-US" dirty="0"/>
              <a:t> – Pick from dropdown, if you are not sure please check with another event coordinator. </a:t>
            </a:r>
          </a:p>
        </p:txBody>
      </p:sp>
      <p:sp>
        <p:nvSpPr>
          <p:cNvPr id="6" name="TextBox 5">
            <a:extLst>
              <a:ext uri="{FF2B5EF4-FFF2-40B4-BE49-F238E27FC236}">
                <a16:creationId xmlns:a16="http://schemas.microsoft.com/office/drawing/2014/main" id="{A93F493D-2E94-46BC-8F17-FEF18FDEE433}"/>
              </a:ext>
            </a:extLst>
          </p:cNvPr>
          <p:cNvSpPr txBox="1"/>
          <p:nvPr/>
        </p:nvSpPr>
        <p:spPr>
          <a:xfrm>
            <a:off x="6694600" y="4249324"/>
            <a:ext cx="4534293" cy="1200329"/>
          </a:xfrm>
          <a:prstGeom prst="rect">
            <a:avLst/>
          </a:prstGeom>
          <a:noFill/>
        </p:spPr>
        <p:txBody>
          <a:bodyPr wrap="square" rtlCol="0">
            <a:spAutoFit/>
          </a:bodyPr>
          <a:lstStyle/>
          <a:p>
            <a:r>
              <a:rPr lang="en-US" b="1" dirty="0"/>
              <a:t>Start / End Date and Time </a:t>
            </a:r>
            <a:r>
              <a:rPr lang="en-US" dirty="0"/>
              <a:t>– This will be used to pull the event into calendars so please double check! This STAYS at the time zone you are making the event.</a:t>
            </a:r>
          </a:p>
        </p:txBody>
      </p:sp>
      <p:cxnSp>
        <p:nvCxnSpPr>
          <p:cNvPr id="8" name="Straight Arrow Connector 7">
            <a:extLst>
              <a:ext uri="{FF2B5EF4-FFF2-40B4-BE49-F238E27FC236}">
                <a16:creationId xmlns:a16="http://schemas.microsoft.com/office/drawing/2014/main" id="{86DFBFE1-013C-41C2-B662-C90BA621CD83}"/>
              </a:ext>
            </a:extLst>
          </p:cNvPr>
          <p:cNvCxnSpPr>
            <a:cxnSpLocks/>
            <a:stCxn id="3" idx="1"/>
          </p:cNvCxnSpPr>
          <p:nvPr/>
        </p:nvCxnSpPr>
        <p:spPr>
          <a:xfrm flipH="1">
            <a:off x="5778632" y="1602308"/>
            <a:ext cx="848410" cy="3176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079AE2B-94ED-44A1-A051-52250EE5579A}"/>
              </a:ext>
            </a:extLst>
          </p:cNvPr>
          <p:cNvCxnSpPr>
            <a:cxnSpLocks/>
            <a:stCxn id="4" idx="1"/>
          </p:cNvCxnSpPr>
          <p:nvPr/>
        </p:nvCxnSpPr>
        <p:spPr>
          <a:xfrm flipH="1">
            <a:off x="5778632" y="2498341"/>
            <a:ext cx="915968" cy="2917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D96D044-A166-44CC-AE3B-158958470802}"/>
              </a:ext>
            </a:extLst>
          </p:cNvPr>
          <p:cNvCxnSpPr>
            <a:cxnSpLocks/>
            <a:stCxn id="5" idx="1"/>
          </p:cNvCxnSpPr>
          <p:nvPr/>
        </p:nvCxnSpPr>
        <p:spPr>
          <a:xfrm flipH="1">
            <a:off x="5656082" y="3429000"/>
            <a:ext cx="1038518" cy="1654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E3E8F56-EA28-46C3-B654-1AF191EE7314}"/>
              </a:ext>
            </a:extLst>
          </p:cNvPr>
          <p:cNvCxnSpPr>
            <a:cxnSpLocks/>
            <a:stCxn id="6" idx="1"/>
          </p:cNvCxnSpPr>
          <p:nvPr/>
        </p:nvCxnSpPr>
        <p:spPr>
          <a:xfrm flipH="1" flipV="1">
            <a:off x="5869758" y="4624125"/>
            <a:ext cx="824842" cy="2253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sp>
        <p:nvSpPr>
          <p:cNvPr id="22" name="TextBox 21">
            <a:extLst>
              <a:ext uri="{FF2B5EF4-FFF2-40B4-BE49-F238E27FC236}">
                <a16:creationId xmlns:a16="http://schemas.microsoft.com/office/drawing/2014/main" id="{3D88C9A0-D526-476D-8A85-F21D4034D3B3}"/>
              </a:ext>
            </a:extLst>
          </p:cNvPr>
          <p:cNvSpPr txBox="1"/>
          <p:nvPr/>
        </p:nvSpPr>
        <p:spPr>
          <a:xfrm>
            <a:off x="6694600" y="5448598"/>
            <a:ext cx="4534293" cy="369332"/>
          </a:xfrm>
          <a:prstGeom prst="rect">
            <a:avLst/>
          </a:prstGeom>
          <a:noFill/>
        </p:spPr>
        <p:txBody>
          <a:bodyPr wrap="square" rtlCol="0">
            <a:spAutoFit/>
          </a:bodyPr>
          <a:lstStyle/>
          <a:p>
            <a:r>
              <a:rPr lang="en-US" b="1" dirty="0"/>
              <a:t>Hit save! </a:t>
            </a:r>
            <a:endParaRPr lang="en-US" dirty="0"/>
          </a:p>
        </p:txBody>
      </p:sp>
      <p:cxnSp>
        <p:nvCxnSpPr>
          <p:cNvPr id="23" name="Straight Arrow Connector 22">
            <a:extLst>
              <a:ext uri="{FF2B5EF4-FFF2-40B4-BE49-F238E27FC236}">
                <a16:creationId xmlns:a16="http://schemas.microsoft.com/office/drawing/2014/main" id="{0F3CB7EF-C644-4944-8135-808E50AB5B55}"/>
              </a:ext>
            </a:extLst>
          </p:cNvPr>
          <p:cNvCxnSpPr>
            <a:cxnSpLocks/>
            <a:stCxn id="22" idx="1"/>
          </p:cNvCxnSpPr>
          <p:nvPr/>
        </p:nvCxnSpPr>
        <p:spPr>
          <a:xfrm flipH="1" flipV="1">
            <a:off x="963108" y="5615898"/>
            <a:ext cx="5731492" cy="173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DF6C74EA-5FDC-4C36-9741-B90EAAA43A3F}"/>
              </a:ext>
            </a:extLst>
          </p:cNvPr>
          <p:cNvSpPr/>
          <p:nvPr/>
        </p:nvSpPr>
        <p:spPr>
          <a:xfrm>
            <a:off x="471340" y="3890665"/>
            <a:ext cx="5505254" cy="12819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2F376143-C02F-4D03-807E-7F3A95518C53}"/>
              </a:ext>
            </a:extLst>
          </p:cNvPr>
          <p:cNvSpPr>
            <a:spLocks noGrp="1"/>
          </p:cNvSpPr>
          <p:nvPr>
            <p:ph type="sldNum" sz="quarter" idx="12"/>
          </p:nvPr>
        </p:nvSpPr>
        <p:spPr/>
        <p:txBody>
          <a:bodyPr/>
          <a:lstStyle/>
          <a:p>
            <a:fld id="{1D5A5A0C-8A71-4E68-92DD-7952DD2C3D87}" type="slidenum">
              <a:rPr lang="en-US" smtClean="0"/>
              <a:t>5</a:t>
            </a:fld>
            <a:endParaRPr lang="en-US" dirty="0"/>
          </a:p>
        </p:txBody>
      </p:sp>
    </p:spTree>
    <p:extLst>
      <p:ext uri="{BB962C8B-B14F-4D97-AF65-F5344CB8AC3E}">
        <p14:creationId xmlns:p14="http://schemas.microsoft.com/office/powerpoint/2010/main" val="39359618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2" name="Picture 1">
            <a:extLst>
              <a:ext uri="{FF2B5EF4-FFF2-40B4-BE49-F238E27FC236}">
                <a16:creationId xmlns:a16="http://schemas.microsoft.com/office/drawing/2014/main" id="{F7800F8E-D882-4EA3-A6B7-B91E9D39DFCF}"/>
              </a:ext>
            </a:extLst>
          </p:cNvPr>
          <p:cNvPicPr>
            <a:picLocks noChangeAspect="1"/>
          </p:cNvPicPr>
          <p:nvPr/>
        </p:nvPicPr>
        <p:blipFill>
          <a:blip r:embed="rId2"/>
          <a:stretch>
            <a:fillRect/>
          </a:stretch>
        </p:blipFill>
        <p:spPr>
          <a:xfrm>
            <a:off x="964734" y="1269140"/>
            <a:ext cx="6631351" cy="5355593"/>
          </a:xfrm>
          <a:prstGeom prst="rect">
            <a:avLst/>
          </a:prstGeom>
          <a:ln>
            <a:solidFill>
              <a:schemeClr val="tx1"/>
            </a:solidFill>
          </a:ln>
        </p:spPr>
      </p:pic>
      <p:sp>
        <p:nvSpPr>
          <p:cNvPr id="5" name="TextBox 4">
            <a:extLst>
              <a:ext uri="{FF2B5EF4-FFF2-40B4-BE49-F238E27FC236}">
                <a16:creationId xmlns:a16="http://schemas.microsoft.com/office/drawing/2014/main" id="{23F441AA-E4F2-4359-BEDD-E7115483F3A5}"/>
              </a:ext>
            </a:extLst>
          </p:cNvPr>
          <p:cNvSpPr txBox="1"/>
          <p:nvPr/>
        </p:nvSpPr>
        <p:spPr>
          <a:xfrm>
            <a:off x="8070980" y="1187179"/>
            <a:ext cx="3685592" cy="1200329"/>
          </a:xfrm>
          <a:prstGeom prst="rect">
            <a:avLst/>
          </a:prstGeom>
          <a:noFill/>
        </p:spPr>
        <p:txBody>
          <a:bodyPr wrap="square" rtlCol="0">
            <a:spAutoFit/>
          </a:bodyPr>
          <a:lstStyle/>
          <a:p>
            <a:r>
              <a:rPr lang="en-US" dirty="0"/>
              <a:t>Going back to the main event PART we see we can now select the event page we just made and have it pull just attendees for our event. </a:t>
            </a:r>
          </a:p>
        </p:txBody>
      </p:sp>
      <p:cxnSp>
        <p:nvCxnSpPr>
          <p:cNvPr id="6" name="Straight Arrow Connector 5">
            <a:extLst>
              <a:ext uri="{FF2B5EF4-FFF2-40B4-BE49-F238E27FC236}">
                <a16:creationId xmlns:a16="http://schemas.microsoft.com/office/drawing/2014/main" id="{8A342912-C980-4EF4-AB16-E99D2A45CD32}"/>
              </a:ext>
            </a:extLst>
          </p:cNvPr>
          <p:cNvCxnSpPr>
            <a:cxnSpLocks/>
            <a:stCxn id="5" idx="1"/>
          </p:cNvCxnSpPr>
          <p:nvPr/>
        </p:nvCxnSpPr>
        <p:spPr>
          <a:xfrm flipH="1">
            <a:off x="3293706" y="1787344"/>
            <a:ext cx="4777274" cy="20941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8E73720-9C07-4AD0-97CD-27C187DB84AC}"/>
              </a:ext>
            </a:extLst>
          </p:cNvPr>
          <p:cNvSpPr>
            <a:spLocks noGrp="1"/>
          </p:cNvSpPr>
          <p:nvPr>
            <p:ph type="sldNum" sz="quarter" idx="12"/>
          </p:nvPr>
        </p:nvSpPr>
        <p:spPr/>
        <p:txBody>
          <a:bodyPr/>
          <a:lstStyle/>
          <a:p>
            <a:fld id="{1D5A5A0C-8A71-4E68-92DD-7952DD2C3D87}" type="slidenum">
              <a:rPr lang="en-US" smtClean="0"/>
              <a:t>50</a:t>
            </a:fld>
            <a:endParaRPr lang="en-US" dirty="0"/>
          </a:p>
        </p:txBody>
      </p:sp>
    </p:spTree>
    <p:extLst>
      <p:ext uri="{BB962C8B-B14F-4D97-AF65-F5344CB8AC3E}">
        <p14:creationId xmlns:p14="http://schemas.microsoft.com/office/powerpoint/2010/main" val="1228353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7" name="Picture 6">
            <a:extLst>
              <a:ext uri="{FF2B5EF4-FFF2-40B4-BE49-F238E27FC236}">
                <a16:creationId xmlns:a16="http://schemas.microsoft.com/office/drawing/2014/main" id="{02481089-758B-40AE-943C-5724E6C29548}"/>
              </a:ext>
            </a:extLst>
          </p:cNvPr>
          <p:cNvPicPr>
            <a:picLocks noChangeAspect="1"/>
          </p:cNvPicPr>
          <p:nvPr/>
        </p:nvPicPr>
        <p:blipFill rotWithShape="1">
          <a:blip r:embed="rId2"/>
          <a:srcRect t="4" r="18756" b="43997"/>
          <a:stretch/>
        </p:blipFill>
        <p:spPr>
          <a:xfrm>
            <a:off x="167780" y="1040452"/>
            <a:ext cx="8716161" cy="3840480"/>
          </a:xfrm>
          <a:prstGeom prst="rect">
            <a:avLst/>
          </a:prstGeom>
          <a:ln>
            <a:solidFill>
              <a:schemeClr val="tx1"/>
            </a:solidFill>
          </a:ln>
        </p:spPr>
      </p:pic>
      <p:sp>
        <p:nvSpPr>
          <p:cNvPr id="5" name="TextBox 4">
            <a:extLst>
              <a:ext uri="{FF2B5EF4-FFF2-40B4-BE49-F238E27FC236}">
                <a16:creationId xmlns:a16="http://schemas.microsoft.com/office/drawing/2014/main" id="{69792AAD-CA17-4CED-9B7C-DBED6D4AACA2}"/>
              </a:ext>
            </a:extLst>
          </p:cNvPr>
          <p:cNvSpPr txBox="1"/>
          <p:nvPr/>
        </p:nvSpPr>
        <p:spPr>
          <a:xfrm>
            <a:off x="8959630" y="1313177"/>
            <a:ext cx="3607080" cy="646331"/>
          </a:xfrm>
          <a:prstGeom prst="rect">
            <a:avLst/>
          </a:prstGeom>
          <a:noFill/>
        </p:spPr>
        <p:txBody>
          <a:bodyPr wrap="square" rtlCol="0">
            <a:spAutoFit/>
          </a:bodyPr>
          <a:lstStyle/>
          <a:p>
            <a:r>
              <a:rPr lang="en-US" dirty="0"/>
              <a:t>You’ll now see your event in the events page.</a:t>
            </a:r>
          </a:p>
        </p:txBody>
      </p:sp>
      <p:sp>
        <p:nvSpPr>
          <p:cNvPr id="2" name="Slide Number Placeholder 1">
            <a:extLst>
              <a:ext uri="{FF2B5EF4-FFF2-40B4-BE49-F238E27FC236}">
                <a16:creationId xmlns:a16="http://schemas.microsoft.com/office/drawing/2014/main" id="{87149DD3-EB5D-4DFF-A649-990B58E293CB}"/>
              </a:ext>
            </a:extLst>
          </p:cNvPr>
          <p:cNvSpPr>
            <a:spLocks noGrp="1"/>
          </p:cNvSpPr>
          <p:nvPr>
            <p:ph type="sldNum" sz="quarter" idx="12"/>
          </p:nvPr>
        </p:nvSpPr>
        <p:spPr/>
        <p:txBody>
          <a:bodyPr/>
          <a:lstStyle/>
          <a:p>
            <a:fld id="{1D5A5A0C-8A71-4E68-92DD-7952DD2C3D87}" type="slidenum">
              <a:rPr lang="en-US" smtClean="0"/>
              <a:t>6</a:t>
            </a:fld>
            <a:endParaRPr lang="en-US" dirty="0"/>
          </a:p>
        </p:txBody>
      </p:sp>
    </p:spTree>
    <p:extLst>
      <p:ext uri="{BB962C8B-B14F-4D97-AF65-F5344CB8AC3E}">
        <p14:creationId xmlns:p14="http://schemas.microsoft.com/office/powerpoint/2010/main" val="110821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2" name="Picture 1">
            <a:extLst>
              <a:ext uri="{FF2B5EF4-FFF2-40B4-BE49-F238E27FC236}">
                <a16:creationId xmlns:a16="http://schemas.microsoft.com/office/drawing/2014/main" id="{51CE9CBE-79ED-48D1-86DC-DB139D0EAFEC}"/>
              </a:ext>
            </a:extLst>
          </p:cNvPr>
          <p:cNvPicPr>
            <a:picLocks noChangeAspect="1"/>
          </p:cNvPicPr>
          <p:nvPr/>
        </p:nvPicPr>
        <p:blipFill>
          <a:blip r:embed="rId2"/>
          <a:stretch>
            <a:fillRect/>
          </a:stretch>
        </p:blipFill>
        <p:spPr>
          <a:xfrm>
            <a:off x="584451" y="970961"/>
            <a:ext cx="4411756" cy="5758741"/>
          </a:xfrm>
          <a:prstGeom prst="rect">
            <a:avLst/>
          </a:prstGeom>
          <a:ln>
            <a:solidFill>
              <a:schemeClr val="tx1"/>
            </a:solidFill>
          </a:ln>
        </p:spPr>
      </p:pic>
      <p:sp>
        <p:nvSpPr>
          <p:cNvPr id="5" name="TextBox 4">
            <a:extLst>
              <a:ext uri="{FF2B5EF4-FFF2-40B4-BE49-F238E27FC236}">
                <a16:creationId xmlns:a16="http://schemas.microsoft.com/office/drawing/2014/main" id="{B399349A-9457-4389-A51B-3A92DE29D880}"/>
              </a:ext>
            </a:extLst>
          </p:cNvPr>
          <p:cNvSpPr txBox="1"/>
          <p:nvPr/>
        </p:nvSpPr>
        <p:spPr>
          <a:xfrm>
            <a:off x="5627801" y="1040452"/>
            <a:ext cx="5797485" cy="2308324"/>
          </a:xfrm>
          <a:prstGeom prst="rect">
            <a:avLst/>
          </a:prstGeom>
          <a:noFill/>
        </p:spPr>
        <p:txBody>
          <a:bodyPr wrap="square" rtlCol="0">
            <a:spAutoFit/>
          </a:bodyPr>
          <a:lstStyle/>
          <a:p>
            <a:r>
              <a:rPr lang="en-US" dirty="0"/>
              <a:t>Click Edit EVENT DETAILS Change event ID to this format</a:t>
            </a:r>
          </a:p>
          <a:p>
            <a:pPr marL="1200150" lvl="2" indent="-285750">
              <a:buFont typeface="Arial" panose="020B0604020202020204" pitchFamily="34" charset="0"/>
              <a:buChar char="•"/>
            </a:pPr>
            <a:r>
              <a:rPr lang="en-US" dirty="0"/>
              <a:t>EVT</a:t>
            </a:r>
          </a:p>
          <a:p>
            <a:pPr marL="1200150" lvl="2" indent="-285750">
              <a:buFont typeface="Arial" panose="020B0604020202020204" pitchFamily="34" charset="0"/>
              <a:buChar char="•"/>
            </a:pPr>
            <a:r>
              <a:rPr lang="en-US" dirty="0"/>
              <a:t>Year</a:t>
            </a:r>
          </a:p>
          <a:p>
            <a:pPr marL="1200150" lvl="2" indent="-285750">
              <a:buFont typeface="Arial" panose="020B0604020202020204" pitchFamily="34" charset="0"/>
              <a:buChar char="•"/>
            </a:pPr>
            <a:r>
              <a:rPr lang="en-US" dirty="0"/>
              <a:t>Date of event </a:t>
            </a:r>
          </a:p>
          <a:p>
            <a:pPr marL="1200150" lvl="2" indent="-285750">
              <a:buFont typeface="Arial" panose="020B0604020202020204" pitchFamily="34" charset="0"/>
              <a:buChar char="•"/>
            </a:pPr>
            <a:r>
              <a:rPr lang="en-US" dirty="0"/>
              <a:t>i.e. EVT20191107</a:t>
            </a:r>
          </a:p>
          <a:p>
            <a:pPr marL="1657350" lvl="3" indent="-285750">
              <a:buFont typeface="Arial" panose="020B0604020202020204" pitchFamily="34" charset="0"/>
              <a:buChar char="•"/>
            </a:pPr>
            <a:r>
              <a:rPr lang="en-US" dirty="0"/>
              <a:t>If that number is already taken go ahead and an A, B or C on the end</a:t>
            </a:r>
          </a:p>
          <a:p>
            <a:endParaRPr lang="en-US" dirty="0"/>
          </a:p>
        </p:txBody>
      </p:sp>
      <p:cxnSp>
        <p:nvCxnSpPr>
          <p:cNvPr id="8" name="Straight Arrow Connector 7">
            <a:extLst>
              <a:ext uri="{FF2B5EF4-FFF2-40B4-BE49-F238E27FC236}">
                <a16:creationId xmlns:a16="http://schemas.microsoft.com/office/drawing/2014/main" id="{CC0A448C-E9EB-43CD-AFD5-F5E1E5BCED94}"/>
              </a:ext>
            </a:extLst>
          </p:cNvPr>
          <p:cNvCxnSpPr>
            <a:cxnSpLocks/>
          </p:cNvCxnSpPr>
          <p:nvPr/>
        </p:nvCxnSpPr>
        <p:spPr>
          <a:xfrm flipH="1">
            <a:off x="964735" y="2072081"/>
            <a:ext cx="5394120" cy="16777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71E23B0-C50C-4098-8089-80D6782E01A6}"/>
              </a:ext>
            </a:extLst>
          </p:cNvPr>
          <p:cNvSpPr>
            <a:spLocks noGrp="1"/>
          </p:cNvSpPr>
          <p:nvPr>
            <p:ph type="sldNum" sz="quarter" idx="12"/>
          </p:nvPr>
        </p:nvSpPr>
        <p:spPr/>
        <p:txBody>
          <a:bodyPr/>
          <a:lstStyle/>
          <a:p>
            <a:fld id="{1D5A5A0C-8A71-4E68-92DD-7952DD2C3D87}" type="slidenum">
              <a:rPr lang="en-US" smtClean="0"/>
              <a:t>7</a:t>
            </a:fld>
            <a:endParaRPr lang="en-US" dirty="0"/>
          </a:p>
        </p:txBody>
      </p:sp>
    </p:spTree>
    <p:extLst>
      <p:ext uri="{BB962C8B-B14F-4D97-AF65-F5344CB8AC3E}">
        <p14:creationId xmlns:p14="http://schemas.microsoft.com/office/powerpoint/2010/main" val="189621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pic>
        <p:nvPicPr>
          <p:cNvPr id="2" name="Picture 1">
            <a:extLst>
              <a:ext uri="{FF2B5EF4-FFF2-40B4-BE49-F238E27FC236}">
                <a16:creationId xmlns:a16="http://schemas.microsoft.com/office/drawing/2014/main" id="{8764FB30-C932-4EE3-807D-6B28EF3D8820}"/>
              </a:ext>
            </a:extLst>
          </p:cNvPr>
          <p:cNvPicPr>
            <a:picLocks noChangeAspect="1"/>
          </p:cNvPicPr>
          <p:nvPr/>
        </p:nvPicPr>
        <p:blipFill rotWithShape="1">
          <a:blip r:embed="rId2"/>
          <a:srcRect l="-2" r="36546"/>
          <a:stretch/>
        </p:blipFill>
        <p:spPr>
          <a:xfrm>
            <a:off x="1053740" y="1704975"/>
            <a:ext cx="5669280" cy="1724025"/>
          </a:xfrm>
          <a:prstGeom prst="rect">
            <a:avLst/>
          </a:prstGeom>
          <a:ln w="28575">
            <a:solidFill>
              <a:schemeClr val="tx1"/>
            </a:solidFill>
          </a:ln>
        </p:spPr>
      </p:pic>
      <p:pic>
        <p:nvPicPr>
          <p:cNvPr id="3" name="Picture 2">
            <a:extLst>
              <a:ext uri="{FF2B5EF4-FFF2-40B4-BE49-F238E27FC236}">
                <a16:creationId xmlns:a16="http://schemas.microsoft.com/office/drawing/2014/main" id="{B522D5E6-9937-474C-A468-838492B0883A}"/>
              </a:ext>
            </a:extLst>
          </p:cNvPr>
          <p:cNvPicPr>
            <a:picLocks noChangeAspect="1"/>
          </p:cNvPicPr>
          <p:nvPr/>
        </p:nvPicPr>
        <p:blipFill>
          <a:blip r:embed="rId3"/>
          <a:stretch>
            <a:fillRect/>
          </a:stretch>
        </p:blipFill>
        <p:spPr>
          <a:xfrm>
            <a:off x="964734" y="3676650"/>
            <a:ext cx="5857875" cy="2952750"/>
          </a:xfrm>
          <a:prstGeom prst="rect">
            <a:avLst/>
          </a:prstGeom>
        </p:spPr>
      </p:pic>
      <p:sp>
        <p:nvSpPr>
          <p:cNvPr id="4" name="TextBox 3">
            <a:extLst>
              <a:ext uri="{FF2B5EF4-FFF2-40B4-BE49-F238E27FC236}">
                <a16:creationId xmlns:a16="http://schemas.microsoft.com/office/drawing/2014/main" id="{940043A0-A295-4F76-A954-1FBCE6307652}"/>
              </a:ext>
            </a:extLst>
          </p:cNvPr>
          <p:cNvSpPr txBox="1"/>
          <p:nvPr/>
        </p:nvSpPr>
        <p:spPr>
          <a:xfrm>
            <a:off x="7503736" y="1704975"/>
            <a:ext cx="3634524" cy="923330"/>
          </a:xfrm>
          <a:prstGeom prst="rect">
            <a:avLst/>
          </a:prstGeom>
          <a:noFill/>
        </p:spPr>
        <p:txBody>
          <a:bodyPr wrap="square" rtlCol="0">
            <a:spAutoFit/>
          </a:bodyPr>
          <a:lstStyle/>
          <a:p>
            <a:r>
              <a:rPr lang="en-US" dirty="0"/>
              <a:t>Every event needs at least one price, even if it’s $0. To do that click ADD PRICE (usually called INDIVIDUAL). </a:t>
            </a:r>
          </a:p>
        </p:txBody>
      </p:sp>
      <p:sp>
        <p:nvSpPr>
          <p:cNvPr id="7" name="TextBox 6">
            <a:extLst>
              <a:ext uri="{FF2B5EF4-FFF2-40B4-BE49-F238E27FC236}">
                <a16:creationId xmlns:a16="http://schemas.microsoft.com/office/drawing/2014/main" id="{42191533-5A64-4810-A045-9732172AE763}"/>
              </a:ext>
            </a:extLst>
          </p:cNvPr>
          <p:cNvSpPr txBox="1"/>
          <p:nvPr/>
        </p:nvSpPr>
        <p:spPr>
          <a:xfrm>
            <a:off x="7503736" y="4077296"/>
            <a:ext cx="3634524" cy="646331"/>
          </a:xfrm>
          <a:prstGeom prst="rect">
            <a:avLst/>
          </a:prstGeom>
          <a:noFill/>
        </p:spPr>
        <p:txBody>
          <a:bodyPr wrap="square" rtlCol="0">
            <a:spAutoFit/>
          </a:bodyPr>
          <a:lstStyle/>
          <a:p>
            <a:r>
              <a:rPr lang="en-US" dirty="0"/>
              <a:t>Then add the name and the fee amount, leave at $0.00 if free.  </a:t>
            </a:r>
          </a:p>
        </p:txBody>
      </p:sp>
      <p:cxnSp>
        <p:nvCxnSpPr>
          <p:cNvPr id="8" name="Straight Arrow Connector 7">
            <a:extLst>
              <a:ext uri="{FF2B5EF4-FFF2-40B4-BE49-F238E27FC236}">
                <a16:creationId xmlns:a16="http://schemas.microsoft.com/office/drawing/2014/main" id="{15335F32-70D8-4809-A7C5-FF6324B2592B}"/>
              </a:ext>
            </a:extLst>
          </p:cNvPr>
          <p:cNvCxnSpPr>
            <a:cxnSpLocks/>
            <a:stCxn id="4" idx="1"/>
          </p:cNvCxnSpPr>
          <p:nvPr/>
        </p:nvCxnSpPr>
        <p:spPr>
          <a:xfrm flipH="1">
            <a:off x="3016577" y="2166640"/>
            <a:ext cx="4487159" cy="2937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B0E8C41-4FEF-4758-A867-EE7146C39CCD}"/>
              </a:ext>
            </a:extLst>
          </p:cNvPr>
          <p:cNvCxnSpPr>
            <a:cxnSpLocks/>
          </p:cNvCxnSpPr>
          <p:nvPr/>
        </p:nvCxnSpPr>
        <p:spPr>
          <a:xfrm flipH="1">
            <a:off x="5872899" y="4357740"/>
            <a:ext cx="1366916" cy="4241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9027035-00B5-48F4-834C-D2AC9FA1F010}"/>
              </a:ext>
            </a:extLst>
          </p:cNvPr>
          <p:cNvCxnSpPr>
            <a:cxnSpLocks/>
          </p:cNvCxnSpPr>
          <p:nvPr/>
        </p:nvCxnSpPr>
        <p:spPr>
          <a:xfrm flipH="1">
            <a:off x="3648173" y="4645254"/>
            <a:ext cx="3657600" cy="7563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E45667D-D12B-45D2-8E38-261C37FDE71F}"/>
              </a:ext>
            </a:extLst>
          </p:cNvPr>
          <p:cNvSpPr txBox="1"/>
          <p:nvPr/>
        </p:nvSpPr>
        <p:spPr>
          <a:xfrm>
            <a:off x="7503736" y="5153025"/>
            <a:ext cx="3634524" cy="646331"/>
          </a:xfrm>
          <a:prstGeom prst="rect">
            <a:avLst/>
          </a:prstGeom>
          <a:noFill/>
        </p:spPr>
        <p:txBody>
          <a:bodyPr wrap="square" rtlCol="0">
            <a:spAutoFit/>
          </a:bodyPr>
          <a:lstStyle/>
          <a:p>
            <a:r>
              <a:rPr lang="en-US" dirty="0"/>
              <a:t>Always leave the contribution amount at $0.00.</a:t>
            </a:r>
          </a:p>
        </p:txBody>
      </p:sp>
      <p:cxnSp>
        <p:nvCxnSpPr>
          <p:cNvPr id="13" name="Straight Arrow Connector 12">
            <a:extLst>
              <a:ext uri="{FF2B5EF4-FFF2-40B4-BE49-F238E27FC236}">
                <a16:creationId xmlns:a16="http://schemas.microsoft.com/office/drawing/2014/main" id="{40A4B83D-158C-4C55-BF09-2E9F44C430EC}"/>
              </a:ext>
            </a:extLst>
          </p:cNvPr>
          <p:cNvCxnSpPr>
            <a:cxnSpLocks/>
            <a:stCxn id="11" idx="1"/>
          </p:cNvCxnSpPr>
          <p:nvPr/>
        </p:nvCxnSpPr>
        <p:spPr>
          <a:xfrm flipH="1">
            <a:off x="6578367" y="5476191"/>
            <a:ext cx="925369" cy="150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B23BAE5-E240-4B9A-A974-A38EBDDCA350}"/>
              </a:ext>
            </a:extLst>
          </p:cNvPr>
          <p:cNvSpPr>
            <a:spLocks noGrp="1"/>
          </p:cNvSpPr>
          <p:nvPr>
            <p:ph type="sldNum" sz="quarter" idx="12"/>
          </p:nvPr>
        </p:nvSpPr>
        <p:spPr/>
        <p:txBody>
          <a:bodyPr/>
          <a:lstStyle/>
          <a:p>
            <a:fld id="{1D5A5A0C-8A71-4E68-92DD-7952DD2C3D87}" type="slidenum">
              <a:rPr lang="en-US" smtClean="0"/>
              <a:t>8</a:t>
            </a:fld>
            <a:endParaRPr lang="en-US" dirty="0"/>
          </a:p>
        </p:txBody>
      </p:sp>
    </p:spTree>
    <p:extLst>
      <p:ext uri="{BB962C8B-B14F-4D97-AF65-F5344CB8AC3E}">
        <p14:creationId xmlns:p14="http://schemas.microsoft.com/office/powerpoint/2010/main" val="3387726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1685A4-6ADF-4A3E-B241-69758A8FA5E3}"/>
              </a:ext>
            </a:extLst>
          </p:cNvPr>
          <p:cNvPicPr>
            <a:picLocks noChangeAspect="1"/>
          </p:cNvPicPr>
          <p:nvPr/>
        </p:nvPicPr>
        <p:blipFill>
          <a:blip r:embed="rId2"/>
          <a:stretch>
            <a:fillRect/>
          </a:stretch>
        </p:blipFill>
        <p:spPr>
          <a:xfrm>
            <a:off x="220717" y="1165430"/>
            <a:ext cx="8109057" cy="4604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Rectangle 17">
            <a:extLst>
              <a:ext uri="{FF2B5EF4-FFF2-40B4-BE49-F238E27FC236}">
                <a16:creationId xmlns:a16="http://schemas.microsoft.com/office/drawing/2014/main" id="{AE41BA63-2476-4545-89A6-9FBE50F88259}"/>
              </a:ext>
            </a:extLst>
          </p:cNvPr>
          <p:cNvSpPr/>
          <p:nvPr/>
        </p:nvSpPr>
        <p:spPr>
          <a:xfrm>
            <a:off x="964734" y="671120"/>
            <a:ext cx="11227266" cy="1426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280BBB6-F6C5-4677-BA83-A9BA7A23CBCF}"/>
              </a:ext>
            </a:extLst>
          </p:cNvPr>
          <p:cNvSpPr txBox="1"/>
          <p:nvPr/>
        </p:nvSpPr>
        <p:spPr>
          <a:xfrm>
            <a:off x="964734" y="327171"/>
            <a:ext cx="11073468" cy="369332"/>
          </a:xfrm>
          <a:prstGeom prst="rect">
            <a:avLst/>
          </a:prstGeom>
          <a:noFill/>
        </p:spPr>
        <p:txBody>
          <a:bodyPr wrap="square" rtlCol="0">
            <a:spAutoFit/>
          </a:bodyPr>
          <a:lstStyle/>
          <a:p>
            <a:r>
              <a:rPr lang="en-US" dirty="0"/>
              <a:t>Middlebury College – Blackbaud Event Module Training </a:t>
            </a:r>
          </a:p>
        </p:txBody>
      </p:sp>
      <p:sp>
        <p:nvSpPr>
          <p:cNvPr id="4" name="TextBox 3">
            <a:extLst>
              <a:ext uri="{FF2B5EF4-FFF2-40B4-BE49-F238E27FC236}">
                <a16:creationId xmlns:a16="http://schemas.microsoft.com/office/drawing/2014/main" id="{940043A0-A295-4F76-A954-1FBCE6307652}"/>
              </a:ext>
            </a:extLst>
          </p:cNvPr>
          <p:cNvSpPr txBox="1"/>
          <p:nvPr/>
        </p:nvSpPr>
        <p:spPr>
          <a:xfrm>
            <a:off x="9175530" y="1271752"/>
            <a:ext cx="2862672" cy="2031325"/>
          </a:xfrm>
          <a:prstGeom prst="rect">
            <a:avLst/>
          </a:prstGeom>
          <a:noFill/>
        </p:spPr>
        <p:txBody>
          <a:bodyPr wrap="square" rtlCol="0">
            <a:spAutoFit/>
          </a:bodyPr>
          <a:lstStyle/>
          <a:p>
            <a:r>
              <a:rPr lang="en-US" dirty="0"/>
              <a:t>We now need to go back over to DATABASE VIEW, log in, select RECORDS and then EVENTS, and use the OPEN AN EVENT or the event # in the QUICK FIND box to open our event. </a:t>
            </a:r>
          </a:p>
        </p:txBody>
      </p:sp>
      <p:cxnSp>
        <p:nvCxnSpPr>
          <p:cNvPr id="8" name="Straight Arrow Connector 7">
            <a:extLst>
              <a:ext uri="{FF2B5EF4-FFF2-40B4-BE49-F238E27FC236}">
                <a16:creationId xmlns:a16="http://schemas.microsoft.com/office/drawing/2014/main" id="{15335F32-70D8-4809-A7C5-FF6324B2592B}"/>
              </a:ext>
            </a:extLst>
          </p:cNvPr>
          <p:cNvCxnSpPr>
            <a:cxnSpLocks/>
            <a:stCxn id="4" idx="1"/>
          </p:cNvCxnSpPr>
          <p:nvPr/>
        </p:nvCxnSpPr>
        <p:spPr>
          <a:xfrm flipH="1" flipV="1">
            <a:off x="683172" y="2095271"/>
            <a:ext cx="8492358" cy="1921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B23BAE5-E240-4B9A-A974-A38EBDDCA350}"/>
              </a:ext>
            </a:extLst>
          </p:cNvPr>
          <p:cNvSpPr>
            <a:spLocks noGrp="1"/>
          </p:cNvSpPr>
          <p:nvPr>
            <p:ph type="sldNum" sz="quarter" idx="12"/>
          </p:nvPr>
        </p:nvSpPr>
        <p:spPr/>
        <p:txBody>
          <a:bodyPr/>
          <a:lstStyle/>
          <a:p>
            <a:fld id="{1D5A5A0C-8A71-4E68-92DD-7952DD2C3D87}" type="slidenum">
              <a:rPr lang="en-US" smtClean="0"/>
              <a:t>9</a:t>
            </a:fld>
            <a:endParaRPr lang="en-US" dirty="0"/>
          </a:p>
        </p:txBody>
      </p:sp>
      <p:cxnSp>
        <p:nvCxnSpPr>
          <p:cNvPr id="20" name="Straight Arrow Connector 19">
            <a:extLst>
              <a:ext uri="{FF2B5EF4-FFF2-40B4-BE49-F238E27FC236}">
                <a16:creationId xmlns:a16="http://schemas.microsoft.com/office/drawing/2014/main" id="{5846C86C-D77C-4EBD-A3D8-8660F8ED6336}"/>
              </a:ext>
            </a:extLst>
          </p:cNvPr>
          <p:cNvCxnSpPr>
            <a:cxnSpLocks/>
            <a:stCxn id="4" idx="1"/>
          </p:cNvCxnSpPr>
          <p:nvPr/>
        </p:nvCxnSpPr>
        <p:spPr>
          <a:xfrm flipH="1">
            <a:off x="6232634" y="2287415"/>
            <a:ext cx="2942896" cy="9392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043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7275</TotalTime>
  <Words>2825</Words>
  <Application>Microsoft Office PowerPoint</Application>
  <PresentationFormat>Widescreen</PresentationFormat>
  <Paragraphs>282</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Coburn, John P.</dc:creator>
  <cp:lastModifiedBy>Coburn, John P.</cp:lastModifiedBy>
  <cp:revision>95</cp:revision>
  <cp:lastPrinted>2019-12-16T15:44:45Z</cp:lastPrinted>
  <dcterms:created xsi:type="dcterms:W3CDTF">2019-11-13T15:45:34Z</dcterms:created>
  <dcterms:modified xsi:type="dcterms:W3CDTF">2020-04-30T20:25:09Z</dcterms:modified>
</cp:coreProperties>
</file>